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61" r:id="rId2"/>
  </p:sldMasterIdLst>
  <p:sldIdLst>
    <p:sldId id="256" r:id="rId3"/>
    <p:sldId id="267" r:id="rId4"/>
    <p:sldId id="263" r:id="rId5"/>
    <p:sldId id="258" r:id="rId6"/>
    <p:sldId id="275" r:id="rId7"/>
    <p:sldId id="257" r:id="rId8"/>
    <p:sldId id="268" r:id="rId9"/>
    <p:sldId id="266" r:id="rId10"/>
    <p:sldId id="259" r:id="rId11"/>
    <p:sldId id="264" r:id="rId12"/>
    <p:sldId id="260" r:id="rId13"/>
    <p:sldId id="261" r:id="rId14"/>
    <p:sldId id="271" r:id="rId15"/>
    <p:sldId id="272" r:id="rId16"/>
    <p:sldId id="262" r:id="rId17"/>
    <p:sldId id="265" r:id="rId18"/>
    <p:sldId id="270" r:id="rId19"/>
    <p:sldId id="276" r:id="rId20"/>
    <p:sldId id="269" r:id="rId21"/>
    <p:sldId id="274" r:id="rId22"/>
    <p:sldId id="273" r:id="rId23"/>
    <p:sldId id="277" r:id="rId24"/>
    <p:sldId id="278" r:id="rId25"/>
    <p:sldId id="279" r:id="rId26"/>
    <p:sldId id="280" r:id="rId27"/>
    <p:sldId id="281" r:id="rId28"/>
    <p:sldId id="282" r:id="rId29"/>
    <p:sldId id="283" r:id="rId30"/>
  </p:sldIdLst>
  <p:sldSz cx="18288000" cy="10287000"/>
  <p:notesSz cx="6858000" cy="9144000"/>
  <p:embeddedFontLst>
    <p:embeddedFont>
      <p:font typeface="Canva Sans 2 Bold" panose="020B0604020202020204" charset="0"/>
      <p:regular r:id="rId31"/>
    </p:embeddedFont>
    <p:embeddedFont>
      <p:font typeface="Canva Sans Bold" panose="020B0604020202020204" charset="0"/>
      <p:regular r:id="rId32"/>
    </p:embeddedFont>
    <p:embeddedFont>
      <p:font typeface="Cooper BT Light" panose="020B0604020202020204" charset="0"/>
      <p:regular r:id="rId33"/>
    </p:embeddedFont>
    <p:embeddedFont>
      <p:font typeface="Courier New OS" panose="02070409020205090404" charset="0"/>
      <p:regular r:id="rId34"/>
    </p:embeddedFont>
    <p:embeddedFont>
      <p:font typeface="Garet" panose="020B0604020202020204" charset="0"/>
      <p:regular r:id="rId35"/>
    </p:embeddedFont>
    <p:embeddedFont>
      <p:font typeface="Gill Sans MT" panose="020B0502020104020203" pitchFamily="34" charset="0"/>
      <p:regular r:id="rId36"/>
      <p:bold r:id="rId37"/>
      <p:italic r:id="rId38"/>
      <p:boldItalic r:id="rId39"/>
    </p:embeddedFont>
    <p:embeddedFont>
      <p:font typeface="Helveticish" panose="020B0604020202020204" charset="0"/>
      <p:regular r:id="rId40"/>
    </p:embeddedFont>
    <p:embeddedFont>
      <p:font typeface="Poppins" panose="00000500000000000000" pitchFamily="2" charset="0"/>
      <p:regular r:id="rId41"/>
      <p:bold r:id="rId42"/>
      <p:italic r:id="rId43"/>
      <p:boldItalic r:id="rId44"/>
    </p:embeddedFont>
    <p:embeddedFont>
      <p:font typeface="Poppins Bold" panose="00000800000000000000" charset="0"/>
      <p:regular r:id="rId45"/>
    </p:embeddedFont>
    <p:embeddedFont>
      <p:font typeface="Poppins Italics" panose="020B0604020202020204" charset="0"/>
      <p:regular r:id="rId46"/>
    </p:embeddedFont>
    <p:embeddedFont>
      <p:font typeface="RoxboroughCF Bold"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A834E6-C220-4A92-91FB-A66AAC90D1BE}" v="234" dt="2024-04-12T02:21:47.2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068" autoAdjust="0"/>
    <p:restoredTop sz="94622" autoAdjust="0"/>
  </p:normalViewPr>
  <p:slideViewPr>
    <p:cSldViewPr>
      <p:cViewPr varScale="1">
        <p:scale>
          <a:sx n="67" d="100"/>
          <a:sy n="67" d="100"/>
        </p:scale>
        <p:origin x="1560" y="1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microsoft.com/office/2015/10/relationships/revisionInfo" Target="revisionInfo.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K. Matthews" userId="5803e130-4663-46ba-ba34-6fecb86df353" providerId="ADAL" clId="{61A834E6-C220-4A92-91FB-A66AAC90D1BE}"/>
    <pc:docChg chg="custSel addSld delSld modSld sldOrd modShowInfo">
      <pc:chgData name="Leah K. Matthews" userId="5803e130-4663-46ba-ba34-6fecb86df353" providerId="ADAL" clId="{61A834E6-C220-4A92-91FB-A66AAC90D1BE}" dt="2024-04-12T02:22:38.793" v="301" actId="14100"/>
      <pc:docMkLst>
        <pc:docMk/>
      </pc:docMkLst>
      <pc:sldChg chg="modSp mod ord modTransition">
        <pc:chgData name="Leah K. Matthews" userId="5803e130-4663-46ba-ba34-6fecb86df353" providerId="ADAL" clId="{61A834E6-C220-4A92-91FB-A66AAC90D1BE}" dt="2024-04-12T02:10:18.919" v="118"/>
        <pc:sldMkLst>
          <pc:docMk/>
          <pc:sldMk cId="0" sldId="256"/>
        </pc:sldMkLst>
        <pc:spChg chg="mod">
          <ac:chgData name="Leah K. Matthews" userId="5803e130-4663-46ba-ba34-6fecb86df353" providerId="ADAL" clId="{61A834E6-C220-4A92-91FB-A66AAC90D1BE}" dt="2024-04-12T01:38:48.996" v="42" actId="20577"/>
          <ac:spMkLst>
            <pc:docMk/>
            <pc:sldMk cId="0" sldId="256"/>
            <ac:spMk id="7" creationId="{00000000-0000-0000-0000-000000000000}"/>
          </ac:spMkLst>
        </pc:spChg>
      </pc:sldChg>
      <pc:sldChg chg="modTransition">
        <pc:chgData name="Leah K. Matthews" userId="5803e130-4663-46ba-ba34-6fecb86df353" providerId="ADAL" clId="{61A834E6-C220-4A92-91FB-A66AAC90D1BE}" dt="2024-04-12T01:56:26.064" v="115"/>
        <pc:sldMkLst>
          <pc:docMk/>
          <pc:sldMk cId="0" sldId="257"/>
        </pc:sldMkLst>
      </pc:sldChg>
      <pc:sldChg chg="modSp mod ord modTransition">
        <pc:chgData name="Leah K. Matthews" userId="5803e130-4663-46ba-ba34-6fecb86df353" providerId="ADAL" clId="{61A834E6-C220-4A92-91FB-A66AAC90D1BE}" dt="2024-04-12T01:56:26.064" v="115"/>
        <pc:sldMkLst>
          <pc:docMk/>
          <pc:sldMk cId="0" sldId="258"/>
        </pc:sldMkLst>
        <pc:spChg chg="mod">
          <ac:chgData name="Leah K. Matthews" userId="5803e130-4663-46ba-ba34-6fecb86df353" providerId="ADAL" clId="{61A834E6-C220-4A92-91FB-A66AAC90D1BE}" dt="2024-04-12T01:39:52.244" v="52" actId="1076"/>
          <ac:spMkLst>
            <pc:docMk/>
            <pc:sldMk cId="0" sldId="258"/>
            <ac:spMk id="8" creationId="{00000000-0000-0000-0000-000000000000}"/>
          </ac:spMkLst>
        </pc:spChg>
      </pc:sldChg>
      <pc:sldChg chg="modTransition">
        <pc:chgData name="Leah K. Matthews" userId="5803e130-4663-46ba-ba34-6fecb86df353" providerId="ADAL" clId="{61A834E6-C220-4A92-91FB-A66AAC90D1BE}" dt="2024-04-12T01:56:26.064" v="115"/>
        <pc:sldMkLst>
          <pc:docMk/>
          <pc:sldMk cId="0" sldId="259"/>
        </pc:sldMkLst>
      </pc:sldChg>
      <pc:sldChg chg="modTransition">
        <pc:chgData name="Leah K. Matthews" userId="5803e130-4663-46ba-ba34-6fecb86df353" providerId="ADAL" clId="{61A834E6-C220-4A92-91FB-A66AAC90D1BE}" dt="2024-04-12T01:56:26.064" v="115"/>
        <pc:sldMkLst>
          <pc:docMk/>
          <pc:sldMk cId="0" sldId="260"/>
        </pc:sldMkLst>
      </pc:sldChg>
      <pc:sldChg chg="modTransition">
        <pc:chgData name="Leah K. Matthews" userId="5803e130-4663-46ba-ba34-6fecb86df353" providerId="ADAL" clId="{61A834E6-C220-4A92-91FB-A66AAC90D1BE}" dt="2024-04-12T01:56:26.064" v="115"/>
        <pc:sldMkLst>
          <pc:docMk/>
          <pc:sldMk cId="0" sldId="261"/>
        </pc:sldMkLst>
      </pc:sldChg>
      <pc:sldChg chg="modSp mod modTransition">
        <pc:chgData name="Leah K. Matthews" userId="5803e130-4663-46ba-ba34-6fecb86df353" providerId="ADAL" clId="{61A834E6-C220-4A92-91FB-A66AAC90D1BE}" dt="2024-04-12T01:56:26.064" v="115"/>
        <pc:sldMkLst>
          <pc:docMk/>
          <pc:sldMk cId="0" sldId="262"/>
        </pc:sldMkLst>
        <pc:grpChg chg="mod">
          <ac:chgData name="Leah K. Matthews" userId="5803e130-4663-46ba-ba34-6fecb86df353" providerId="ADAL" clId="{61A834E6-C220-4A92-91FB-A66AAC90D1BE}" dt="2024-04-12T01:41:34.156" v="66" actId="1076"/>
          <ac:grpSpMkLst>
            <pc:docMk/>
            <pc:sldMk cId="0" sldId="262"/>
            <ac:grpSpMk id="2" creationId="{00000000-0000-0000-0000-000000000000}"/>
          </ac:grpSpMkLst>
        </pc:grpChg>
        <pc:grpChg chg="mod">
          <ac:chgData name="Leah K. Matthews" userId="5803e130-4663-46ba-ba34-6fecb86df353" providerId="ADAL" clId="{61A834E6-C220-4A92-91FB-A66AAC90D1BE}" dt="2024-04-12T01:41:43.380" v="67" actId="1076"/>
          <ac:grpSpMkLst>
            <pc:docMk/>
            <pc:sldMk cId="0" sldId="262"/>
            <ac:grpSpMk id="18" creationId="{00000000-0000-0000-0000-000000000000}"/>
          </ac:grpSpMkLst>
        </pc:grpChg>
      </pc:sldChg>
      <pc:sldChg chg="modSp mod ord modTransition">
        <pc:chgData name="Leah K. Matthews" userId="5803e130-4663-46ba-ba34-6fecb86df353" providerId="ADAL" clId="{61A834E6-C220-4A92-91FB-A66AAC90D1BE}" dt="2024-04-12T02:12:28.899" v="294" actId="1076"/>
        <pc:sldMkLst>
          <pc:docMk/>
          <pc:sldMk cId="0" sldId="263"/>
        </pc:sldMkLst>
        <pc:spChg chg="mod">
          <ac:chgData name="Leah K. Matthews" userId="5803e130-4663-46ba-ba34-6fecb86df353" providerId="ADAL" clId="{61A834E6-C220-4A92-91FB-A66AAC90D1BE}" dt="2024-04-12T02:12:28.899" v="294" actId="1076"/>
          <ac:spMkLst>
            <pc:docMk/>
            <pc:sldMk cId="0" sldId="263"/>
            <ac:spMk id="12" creationId="{00000000-0000-0000-0000-000000000000}"/>
          </ac:spMkLst>
        </pc:spChg>
      </pc:sldChg>
      <pc:sldChg chg="modTransition">
        <pc:chgData name="Leah K. Matthews" userId="5803e130-4663-46ba-ba34-6fecb86df353" providerId="ADAL" clId="{61A834E6-C220-4A92-91FB-A66AAC90D1BE}" dt="2024-04-12T01:56:26.064" v="115"/>
        <pc:sldMkLst>
          <pc:docMk/>
          <pc:sldMk cId="0" sldId="264"/>
        </pc:sldMkLst>
      </pc:sldChg>
      <pc:sldChg chg="modTransition">
        <pc:chgData name="Leah K. Matthews" userId="5803e130-4663-46ba-ba34-6fecb86df353" providerId="ADAL" clId="{61A834E6-C220-4A92-91FB-A66AAC90D1BE}" dt="2024-04-12T01:56:26.064" v="115"/>
        <pc:sldMkLst>
          <pc:docMk/>
          <pc:sldMk cId="0" sldId="265"/>
        </pc:sldMkLst>
      </pc:sldChg>
      <pc:sldChg chg="modTransition">
        <pc:chgData name="Leah K. Matthews" userId="5803e130-4663-46ba-ba34-6fecb86df353" providerId="ADAL" clId="{61A834E6-C220-4A92-91FB-A66AAC90D1BE}" dt="2024-04-12T01:56:26.064" v="115"/>
        <pc:sldMkLst>
          <pc:docMk/>
          <pc:sldMk cId="0" sldId="266"/>
        </pc:sldMkLst>
      </pc:sldChg>
      <pc:sldChg chg="ord modTransition setBg">
        <pc:chgData name="Leah K. Matthews" userId="5803e130-4663-46ba-ba34-6fecb86df353" providerId="ADAL" clId="{61A834E6-C220-4A92-91FB-A66AAC90D1BE}" dt="2024-04-12T02:12:37.271" v="295"/>
        <pc:sldMkLst>
          <pc:docMk/>
          <pc:sldMk cId="0" sldId="267"/>
        </pc:sldMkLst>
      </pc:sldChg>
      <pc:sldChg chg="modTransition">
        <pc:chgData name="Leah K. Matthews" userId="5803e130-4663-46ba-ba34-6fecb86df353" providerId="ADAL" clId="{61A834E6-C220-4A92-91FB-A66AAC90D1BE}" dt="2024-04-12T01:56:26.064" v="115"/>
        <pc:sldMkLst>
          <pc:docMk/>
          <pc:sldMk cId="0" sldId="268"/>
        </pc:sldMkLst>
      </pc:sldChg>
      <pc:sldChg chg="modTransition">
        <pc:chgData name="Leah K. Matthews" userId="5803e130-4663-46ba-ba34-6fecb86df353" providerId="ADAL" clId="{61A834E6-C220-4A92-91FB-A66AAC90D1BE}" dt="2024-04-12T01:56:26.064" v="115"/>
        <pc:sldMkLst>
          <pc:docMk/>
          <pc:sldMk cId="0" sldId="269"/>
        </pc:sldMkLst>
      </pc:sldChg>
      <pc:sldChg chg="modTransition">
        <pc:chgData name="Leah K. Matthews" userId="5803e130-4663-46ba-ba34-6fecb86df353" providerId="ADAL" clId="{61A834E6-C220-4A92-91FB-A66AAC90D1BE}" dt="2024-04-12T01:56:26.064" v="115"/>
        <pc:sldMkLst>
          <pc:docMk/>
          <pc:sldMk cId="0" sldId="270"/>
        </pc:sldMkLst>
      </pc:sldChg>
      <pc:sldChg chg="modTransition">
        <pc:chgData name="Leah K. Matthews" userId="5803e130-4663-46ba-ba34-6fecb86df353" providerId="ADAL" clId="{61A834E6-C220-4A92-91FB-A66AAC90D1BE}" dt="2024-04-12T01:56:26.064" v="115"/>
        <pc:sldMkLst>
          <pc:docMk/>
          <pc:sldMk cId="0" sldId="271"/>
        </pc:sldMkLst>
      </pc:sldChg>
      <pc:sldChg chg="modSp mod modTransition">
        <pc:chgData name="Leah K. Matthews" userId="5803e130-4663-46ba-ba34-6fecb86df353" providerId="ADAL" clId="{61A834E6-C220-4A92-91FB-A66AAC90D1BE}" dt="2024-04-12T01:56:26.064" v="115"/>
        <pc:sldMkLst>
          <pc:docMk/>
          <pc:sldMk cId="0" sldId="272"/>
        </pc:sldMkLst>
        <pc:spChg chg="mod">
          <ac:chgData name="Leah K. Matthews" userId="5803e130-4663-46ba-ba34-6fecb86df353" providerId="ADAL" clId="{61A834E6-C220-4A92-91FB-A66AAC90D1BE}" dt="2024-04-12T01:41:08.130" v="60" actId="1076"/>
          <ac:spMkLst>
            <pc:docMk/>
            <pc:sldMk cId="0" sldId="272"/>
            <ac:spMk id="10" creationId="{00000000-0000-0000-0000-000000000000}"/>
          </ac:spMkLst>
        </pc:spChg>
        <pc:spChg chg="mod">
          <ac:chgData name="Leah K. Matthews" userId="5803e130-4663-46ba-ba34-6fecb86df353" providerId="ADAL" clId="{61A834E6-C220-4A92-91FB-A66AAC90D1BE}" dt="2024-04-12T01:40:22.206" v="54" actId="1076"/>
          <ac:spMkLst>
            <pc:docMk/>
            <pc:sldMk cId="0" sldId="272"/>
            <ac:spMk id="11" creationId="{00000000-0000-0000-0000-000000000000}"/>
          </ac:spMkLst>
        </pc:spChg>
        <pc:spChg chg="mod">
          <ac:chgData name="Leah K. Matthews" userId="5803e130-4663-46ba-ba34-6fecb86df353" providerId="ADAL" clId="{61A834E6-C220-4A92-91FB-A66AAC90D1BE}" dt="2024-04-12T01:41:10.200" v="61" actId="1076"/>
          <ac:spMkLst>
            <pc:docMk/>
            <pc:sldMk cId="0" sldId="272"/>
            <ac:spMk id="12" creationId="{00000000-0000-0000-0000-000000000000}"/>
          </ac:spMkLst>
        </pc:spChg>
        <pc:spChg chg="mod">
          <ac:chgData name="Leah K. Matthews" userId="5803e130-4663-46ba-ba34-6fecb86df353" providerId="ADAL" clId="{61A834E6-C220-4A92-91FB-A66AAC90D1BE}" dt="2024-04-12T01:41:20.021" v="64" actId="14100"/>
          <ac:spMkLst>
            <pc:docMk/>
            <pc:sldMk cId="0" sldId="272"/>
            <ac:spMk id="14" creationId="{00000000-0000-0000-0000-000000000000}"/>
          </ac:spMkLst>
        </pc:spChg>
      </pc:sldChg>
      <pc:sldChg chg="modSp mod modTransition">
        <pc:chgData name="Leah K. Matthews" userId="5803e130-4663-46ba-ba34-6fecb86df353" providerId="ADAL" clId="{61A834E6-C220-4A92-91FB-A66AAC90D1BE}" dt="2024-04-12T01:56:26.064" v="115"/>
        <pc:sldMkLst>
          <pc:docMk/>
          <pc:sldMk cId="0" sldId="273"/>
        </pc:sldMkLst>
        <pc:spChg chg="mod">
          <ac:chgData name="Leah K. Matthews" userId="5803e130-4663-46ba-ba34-6fecb86df353" providerId="ADAL" clId="{61A834E6-C220-4A92-91FB-A66AAC90D1BE}" dt="2024-04-12T01:40:45.622" v="57" actId="1076"/>
          <ac:spMkLst>
            <pc:docMk/>
            <pc:sldMk cId="0" sldId="273"/>
            <ac:spMk id="10" creationId="{00000000-0000-0000-0000-000000000000}"/>
          </ac:spMkLst>
        </pc:spChg>
        <pc:spChg chg="mod">
          <ac:chgData name="Leah K. Matthews" userId="5803e130-4663-46ba-ba34-6fecb86df353" providerId="ADAL" clId="{61A834E6-C220-4A92-91FB-A66AAC90D1BE}" dt="2024-04-12T01:40:49.394" v="58" actId="1076"/>
          <ac:spMkLst>
            <pc:docMk/>
            <pc:sldMk cId="0" sldId="273"/>
            <ac:spMk id="12" creationId="{00000000-0000-0000-0000-000000000000}"/>
          </ac:spMkLst>
        </pc:spChg>
        <pc:spChg chg="mod">
          <ac:chgData name="Leah K. Matthews" userId="5803e130-4663-46ba-ba34-6fecb86df353" providerId="ADAL" clId="{61A834E6-C220-4A92-91FB-A66AAC90D1BE}" dt="2024-04-12T01:40:56.670" v="59" actId="1076"/>
          <ac:spMkLst>
            <pc:docMk/>
            <pc:sldMk cId="0" sldId="273"/>
            <ac:spMk id="14" creationId="{00000000-0000-0000-0000-000000000000}"/>
          </ac:spMkLst>
        </pc:spChg>
      </pc:sldChg>
      <pc:sldChg chg="modTransition">
        <pc:chgData name="Leah K. Matthews" userId="5803e130-4663-46ba-ba34-6fecb86df353" providerId="ADAL" clId="{61A834E6-C220-4A92-91FB-A66AAC90D1BE}" dt="2024-04-12T01:56:26.064" v="115"/>
        <pc:sldMkLst>
          <pc:docMk/>
          <pc:sldMk cId="0" sldId="274"/>
        </pc:sldMkLst>
      </pc:sldChg>
      <pc:sldChg chg="modSp mod ord modTransition">
        <pc:chgData name="Leah K. Matthews" userId="5803e130-4663-46ba-ba34-6fecb86df353" providerId="ADAL" clId="{61A834E6-C220-4A92-91FB-A66AAC90D1BE}" dt="2024-04-12T01:56:26.064" v="115"/>
        <pc:sldMkLst>
          <pc:docMk/>
          <pc:sldMk cId="0" sldId="275"/>
        </pc:sldMkLst>
        <pc:grpChg chg="mod">
          <ac:chgData name="Leah K. Matthews" userId="5803e130-4663-46ba-ba34-6fecb86df353" providerId="ADAL" clId="{61A834E6-C220-4A92-91FB-A66AAC90D1BE}" dt="2024-04-12T01:47:23.049" v="69" actId="1076"/>
          <ac:grpSpMkLst>
            <pc:docMk/>
            <pc:sldMk cId="0" sldId="275"/>
            <ac:grpSpMk id="2" creationId="{00000000-0000-0000-0000-000000000000}"/>
          </ac:grpSpMkLst>
        </pc:grpChg>
      </pc:sldChg>
      <pc:sldChg chg="modTransition">
        <pc:chgData name="Leah K. Matthews" userId="5803e130-4663-46ba-ba34-6fecb86df353" providerId="ADAL" clId="{61A834E6-C220-4A92-91FB-A66AAC90D1BE}" dt="2024-04-12T01:56:26.064" v="115"/>
        <pc:sldMkLst>
          <pc:docMk/>
          <pc:sldMk cId="0" sldId="276"/>
        </pc:sldMkLst>
      </pc:sldChg>
      <pc:sldChg chg="modTransition">
        <pc:chgData name="Leah K. Matthews" userId="5803e130-4663-46ba-ba34-6fecb86df353" providerId="ADAL" clId="{61A834E6-C220-4A92-91FB-A66AAC90D1BE}" dt="2024-04-12T01:56:26.064" v="115"/>
        <pc:sldMkLst>
          <pc:docMk/>
          <pc:sldMk cId="0" sldId="277"/>
        </pc:sldMkLst>
      </pc:sldChg>
      <pc:sldChg chg="modTransition">
        <pc:chgData name="Leah K. Matthews" userId="5803e130-4663-46ba-ba34-6fecb86df353" providerId="ADAL" clId="{61A834E6-C220-4A92-91FB-A66AAC90D1BE}" dt="2024-04-12T01:56:26.064" v="115"/>
        <pc:sldMkLst>
          <pc:docMk/>
          <pc:sldMk cId="0" sldId="278"/>
        </pc:sldMkLst>
      </pc:sldChg>
      <pc:sldChg chg="modTransition">
        <pc:chgData name="Leah K. Matthews" userId="5803e130-4663-46ba-ba34-6fecb86df353" providerId="ADAL" clId="{61A834E6-C220-4A92-91FB-A66AAC90D1BE}" dt="2024-04-12T01:56:26.064" v="115"/>
        <pc:sldMkLst>
          <pc:docMk/>
          <pc:sldMk cId="0" sldId="279"/>
        </pc:sldMkLst>
      </pc:sldChg>
      <pc:sldChg chg="modTransition">
        <pc:chgData name="Leah K. Matthews" userId="5803e130-4663-46ba-ba34-6fecb86df353" providerId="ADAL" clId="{61A834E6-C220-4A92-91FB-A66AAC90D1BE}" dt="2024-04-12T01:56:26.064" v="115"/>
        <pc:sldMkLst>
          <pc:docMk/>
          <pc:sldMk cId="0" sldId="280"/>
        </pc:sldMkLst>
      </pc:sldChg>
      <pc:sldChg chg="modTransition">
        <pc:chgData name="Leah K. Matthews" userId="5803e130-4663-46ba-ba34-6fecb86df353" providerId="ADAL" clId="{61A834E6-C220-4A92-91FB-A66AAC90D1BE}" dt="2024-04-12T01:56:26.064" v="115"/>
        <pc:sldMkLst>
          <pc:docMk/>
          <pc:sldMk cId="0" sldId="281"/>
        </pc:sldMkLst>
      </pc:sldChg>
      <pc:sldChg chg="modTransition">
        <pc:chgData name="Leah K. Matthews" userId="5803e130-4663-46ba-ba34-6fecb86df353" providerId="ADAL" clId="{61A834E6-C220-4A92-91FB-A66AAC90D1BE}" dt="2024-04-12T01:56:26.064" v="115"/>
        <pc:sldMkLst>
          <pc:docMk/>
          <pc:sldMk cId="0" sldId="282"/>
        </pc:sldMkLst>
      </pc:sldChg>
      <pc:sldChg chg="addSp delSp modSp mod modTransition">
        <pc:chgData name="Leah K. Matthews" userId="5803e130-4663-46ba-ba34-6fecb86df353" providerId="ADAL" clId="{61A834E6-C220-4A92-91FB-A66AAC90D1BE}" dt="2024-04-12T02:22:38.793" v="301" actId="14100"/>
        <pc:sldMkLst>
          <pc:docMk/>
          <pc:sldMk cId="0" sldId="283"/>
        </pc:sldMkLst>
        <pc:spChg chg="del mod">
          <ac:chgData name="Leah K. Matthews" userId="5803e130-4663-46ba-ba34-6fecb86df353" providerId="ADAL" clId="{61A834E6-C220-4A92-91FB-A66AAC90D1BE}" dt="2024-04-12T01:37:16.945" v="14" actId="478"/>
          <ac:spMkLst>
            <pc:docMk/>
            <pc:sldMk cId="0" sldId="283"/>
            <ac:spMk id="3" creationId="{00000000-0000-0000-0000-000000000000}"/>
          </ac:spMkLst>
        </pc:spChg>
        <pc:spChg chg="add mod">
          <ac:chgData name="Leah K. Matthews" userId="5803e130-4663-46ba-ba34-6fecb86df353" providerId="ADAL" clId="{61A834E6-C220-4A92-91FB-A66AAC90D1BE}" dt="2024-04-12T02:22:38.793" v="301" actId="14100"/>
          <ac:spMkLst>
            <pc:docMk/>
            <pc:sldMk cId="0" sldId="283"/>
            <ac:spMk id="3" creationId="{B732D608-4D59-7FCA-C8AD-308821409EA2}"/>
          </ac:spMkLst>
        </pc:spChg>
        <pc:spChg chg="mod">
          <ac:chgData name="Leah K. Matthews" userId="5803e130-4663-46ba-ba34-6fecb86df353" providerId="ADAL" clId="{61A834E6-C220-4A92-91FB-A66AAC90D1BE}" dt="2024-04-12T01:37:23.389" v="19" actId="20577"/>
          <ac:spMkLst>
            <pc:docMk/>
            <pc:sldMk cId="0" sldId="283"/>
            <ac:spMk id="5" creationId="{00000000-0000-0000-0000-000000000000}"/>
          </ac:spMkLst>
        </pc:spChg>
        <pc:picChg chg="add mod">
          <ac:chgData name="Leah K. Matthews" userId="5803e130-4663-46ba-ba34-6fecb86df353" providerId="ADAL" clId="{61A834E6-C220-4A92-91FB-A66AAC90D1BE}" dt="2024-04-12T01:38:20.027" v="21" actId="1076"/>
          <ac:picMkLst>
            <pc:docMk/>
            <pc:sldMk cId="0" sldId="283"/>
            <ac:picMk id="7" creationId="{E5056C4C-676E-11F3-5ED4-306206475A82}"/>
          </ac:picMkLst>
        </pc:picChg>
      </pc:sldChg>
      <pc:sldChg chg="add del setBg">
        <pc:chgData name="Leah K. Matthews" userId="5803e130-4663-46ba-ba34-6fecb86df353" providerId="ADAL" clId="{61A834E6-C220-4A92-91FB-A66AAC90D1BE}" dt="2024-04-12T02:14:00.090" v="297"/>
        <pc:sldMkLst>
          <pc:docMk/>
          <pc:sldMk cId="0" sldId="28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2400300" y="3580116"/>
            <a:ext cx="13487400" cy="2468880"/>
          </a:xfrm>
          <a:solidFill>
            <a:srgbClr val="FFFFFF"/>
          </a:solidFill>
          <a:ln w="38100">
            <a:solidFill>
              <a:srgbClr val="404040"/>
            </a:solidFill>
          </a:ln>
        </p:spPr>
        <p:txBody>
          <a:bodyPr lIns="274320" rIns="274320" anchor="ctr" anchorCtr="1">
            <a:normAutofit/>
          </a:bodyPr>
          <a:lstStyle>
            <a:lvl1pPr algn="ctr">
              <a:defRPr sz="57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4042791" y="6528816"/>
            <a:ext cx="10202418" cy="1859841"/>
          </a:xfrm>
          <a:noFill/>
        </p:spPr>
        <p:txBody>
          <a:bodyPr>
            <a:normAutofit/>
          </a:bodyPr>
          <a:lstStyle>
            <a:lvl1pPr marL="0" indent="0" algn="ctr">
              <a:buNone/>
              <a:defRPr sz="3000">
                <a:solidFill>
                  <a:schemeClr val="tx1">
                    <a:lumMod val="75000"/>
                    <a:lumOff val="25000"/>
                  </a:schemeClr>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1852091"/>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998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2400300" y="3580116"/>
            <a:ext cx="13487400" cy="2468880"/>
          </a:xfrm>
          <a:solidFill>
            <a:srgbClr val="FFFFFF"/>
          </a:solidFill>
          <a:ln w="38100">
            <a:solidFill>
              <a:srgbClr val="404040"/>
            </a:solidFill>
          </a:ln>
        </p:spPr>
        <p:txBody>
          <a:bodyPr lIns="274320" rIns="274320" anchor="ctr" anchorCtr="1">
            <a:normAutofit/>
          </a:bodyPr>
          <a:lstStyle>
            <a:lvl1pPr>
              <a:defRPr sz="57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4042791" y="6528698"/>
            <a:ext cx="10202418" cy="1897623"/>
          </a:xfrm>
        </p:spPr>
        <p:txBody>
          <a:bodyPr anchor="t" anchorCtr="1">
            <a:normAutofit/>
          </a:bodyPr>
          <a:lstStyle>
            <a:lvl1pPr marL="0" indent="0">
              <a:buNone/>
              <a:defRPr sz="30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93961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72868" y="3957066"/>
            <a:ext cx="6407657" cy="4652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07473" y="3957066"/>
            <a:ext cx="6405371" cy="4652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D8BD707-D9CF-40AE-B4C6-C98DA3205C09}" type="datetimeFigureOut">
              <a:rPr lang="en-US" smtClean="0"/>
              <a:pPr/>
              <a:t>4/11/2024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1043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75154" y="3470150"/>
            <a:ext cx="6405372" cy="1056131"/>
          </a:xfrm>
        </p:spPr>
        <p:txBody>
          <a:bodyPr anchor="b" anchorCtr="1">
            <a:normAutofit/>
          </a:bodyPr>
          <a:lstStyle>
            <a:lvl1pPr marL="0" indent="0" algn="ctr">
              <a:buNone/>
              <a:defRPr sz="2850" b="0" cap="all" spc="150" baseline="0">
                <a:solidFill>
                  <a:schemeClr val="accent2">
                    <a:lumMod val="75000"/>
                  </a:schemeClr>
                </a:solidFill>
              </a:defRPr>
            </a:lvl1pPr>
            <a:lvl2pPr marL="685800" indent="0">
              <a:buNone/>
              <a:defRPr sz="285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2375154" y="4714875"/>
            <a:ext cx="6405372" cy="38951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9507474" y="4714875"/>
            <a:ext cx="6380226" cy="3895164"/>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9507474" y="3470150"/>
            <a:ext cx="6405372" cy="1056131"/>
          </a:xfrm>
        </p:spPr>
        <p:txBody>
          <a:bodyPr anchor="b" anchorCtr="1">
            <a:normAutofit/>
          </a:bodyPr>
          <a:lstStyle>
            <a:lvl1pPr marL="0" indent="0" algn="ctr">
              <a:buNone/>
              <a:defRPr sz="2850" b="0" cap="all" spc="150" baseline="0">
                <a:solidFill>
                  <a:schemeClr val="accent2">
                    <a:lumMod val="75000"/>
                  </a:schemeClr>
                </a:solidFill>
              </a:defRPr>
            </a:lvl1pPr>
            <a:lvl2pPr marL="685800" indent="0">
              <a:buNone/>
              <a:defRPr sz="285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04871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7699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5611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9144000"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1207008" y="3365743"/>
            <a:ext cx="6729984" cy="1712246"/>
          </a:xfrm>
          <a:solidFill>
            <a:srgbClr val="FFFFFF"/>
          </a:solidFill>
          <a:ln>
            <a:solidFill>
              <a:srgbClr val="404040"/>
            </a:solidFill>
          </a:ln>
        </p:spPr>
        <p:txBody>
          <a:bodyPr anchor="ctr" anchorCtr="1">
            <a:normAutofit/>
          </a:bodyPr>
          <a:lstStyle>
            <a:lvl1pPr>
              <a:defRPr sz="33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10104120" y="1207008"/>
            <a:ext cx="7223760" cy="7872984"/>
          </a:xfrm>
        </p:spPr>
        <p:txBody>
          <a:bodyPr>
            <a:normAutofit/>
          </a:bodyPr>
          <a:lstStyle>
            <a:lvl1pPr>
              <a:defRPr sz="285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3352" y="5324877"/>
            <a:ext cx="5692140" cy="3291054"/>
          </a:xfrm>
        </p:spPr>
        <p:txBody>
          <a:bodyPr anchor="t" anchorCtr="1">
            <a:normAutofit/>
          </a:bodyPr>
          <a:lstStyle>
            <a:lvl1pPr marL="0" indent="0" algn="ctr">
              <a:buNone/>
              <a:defRPr sz="2250">
                <a:solidFill>
                  <a:srgbClr val="FFFFFF"/>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9" name="Date Placeholder 8"/>
          <p:cNvSpPr>
            <a:spLocks noGrp="1"/>
          </p:cNvSpPr>
          <p:nvPr>
            <p:ph type="dt" sz="half" idx="10"/>
          </p:nvPr>
        </p:nvSpPr>
        <p:spPr/>
        <p:txBody>
          <a:bodyPr/>
          <a:lstStyle/>
          <a:p>
            <a:fld id="{1D8BD707-D9CF-40AE-B4C6-C98DA3205C09}" type="datetimeFigureOut">
              <a:rPr lang="en-US" smtClean="0"/>
              <a:pPr/>
              <a:t>4/11/2024</a:t>
            </a:fld>
            <a:endParaRPr lang="en-US"/>
          </a:p>
        </p:txBody>
      </p:sp>
      <p:sp>
        <p:nvSpPr>
          <p:cNvPr id="10" name="Footer Placeholder 9"/>
          <p:cNvSpPr>
            <a:spLocks noGrp="1"/>
          </p:cNvSpPr>
          <p:nvPr>
            <p:ph type="ftr" sz="quarter" idx="11"/>
          </p:nvPr>
        </p:nvSpPr>
        <p:spPr>
          <a:xfrm>
            <a:off x="1207009" y="9354312"/>
            <a:ext cx="7687196" cy="48006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7971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9143999"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1212785" y="3365742"/>
            <a:ext cx="6742497" cy="1701960"/>
          </a:xfrm>
          <a:solidFill>
            <a:srgbClr val="FFFFFF"/>
          </a:solidFill>
          <a:ln>
            <a:solidFill>
              <a:srgbClr val="404040"/>
            </a:solidFill>
          </a:ln>
        </p:spPr>
        <p:txBody>
          <a:bodyPr anchor="ctr" anchorCtr="1">
            <a:noAutofit/>
          </a:bodyPr>
          <a:lstStyle>
            <a:lvl1pPr>
              <a:defRPr sz="33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9143999" y="0"/>
            <a:ext cx="9153146" cy="10287000"/>
          </a:xfrm>
          <a:solidFill>
            <a:schemeClr val="bg1">
              <a:lumMod val="75000"/>
            </a:schemeClr>
          </a:solidFill>
        </p:spPr>
        <p:txBody>
          <a:bodyPr anchor="t"/>
          <a:lstStyle>
            <a:lvl1pPr marL="0" indent="0">
              <a:buNone/>
              <a:defRPr sz="4800">
                <a:solidFill>
                  <a:schemeClr val="bg1">
                    <a:lumMod val="85000"/>
                    <a:lumOff val="15000"/>
                  </a:schemeClr>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673352" y="5324878"/>
            <a:ext cx="5692140" cy="3291056"/>
          </a:xfrm>
        </p:spPr>
        <p:txBody>
          <a:bodyPr anchor="t" anchorCtr="1">
            <a:normAutofit/>
          </a:bodyPr>
          <a:lstStyle>
            <a:lvl1pPr marL="0" indent="0" algn="ctr">
              <a:buNone/>
              <a:defRPr sz="2250">
                <a:solidFill>
                  <a:srgbClr val="FFFFFF"/>
                </a:solidFill>
              </a:defRPr>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1D8BD707-D9CF-40AE-B4C6-C98DA3205C09}" type="datetimeFigureOut">
              <a:rPr lang="en-US" smtClean="0"/>
              <a:pPr/>
              <a:t>4/11/2024</a:t>
            </a:fld>
            <a:endParaRPr lang="en-US"/>
          </a:p>
        </p:txBody>
      </p:sp>
      <p:sp>
        <p:nvSpPr>
          <p:cNvPr id="9" name="Footer Placeholder 8"/>
          <p:cNvSpPr>
            <a:spLocks noGrp="1"/>
          </p:cNvSpPr>
          <p:nvPr>
            <p:ph type="ftr" sz="quarter" idx="11"/>
          </p:nvPr>
        </p:nvSpPr>
        <p:spPr>
          <a:xfrm>
            <a:off x="1207009" y="9354312"/>
            <a:ext cx="7687196" cy="48006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75833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4781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979668" y="1405890"/>
            <a:ext cx="1947912" cy="747522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346705" y="1405890"/>
            <a:ext cx="9297734" cy="74752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3975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3346704" y="1447038"/>
            <a:ext cx="11594592" cy="178308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346704" y="3957067"/>
            <a:ext cx="11594592" cy="46529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732144" y="9358224"/>
            <a:ext cx="4130619" cy="485952"/>
          </a:xfrm>
          <a:prstGeom prst="rect">
            <a:avLst/>
          </a:prstGeom>
        </p:spPr>
        <p:txBody>
          <a:bodyPr vert="horz" lIns="91440" tIns="45720" rIns="91440" bIns="45720" rtlCol="0" anchor="ctr"/>
          <a:lstStyle>
            <a:lvl1pPr algn="r">
              <a:defRPr sz="1575">
                <a:solidFill>
                  <a:schemeClr val="tx1">
                    <a:alpha val="70000"/>
                  </a:schemeClr>
                </a:solidFill>
              </a:defRPr>
            </a:lvl1pPr>
          </a:lstStyle>
          <a:p>
            <a:fld id="{1D8BD707-D9CF-40AE-B4C6-C98DA3205C09}" type="datetimeFigureOut">
              <a:rPr lang="en-US" smtClean="0"/>
              <a:pPr/>
              <a:t>4/11/2024</a:t>
            </a:fld>
            <a:endParaRPr lang="en-US"/>
          </a:p>
        </p:txBody>
      </p:sp>
      <p:sp>
        <p:nvSpPr>
          <p:cNvPr id="5" name="Footer Placeholder 4"/>
          <p:cNvSpPr>
            <a:spLocks noGrp="1"/>
          </p:cNvSpPr>
          <p:nvPr>
            <p:ph type="ftr" sz="quarter" idx="3"/>
          </p:nvPr>
        </p:nvSpPr>
        <p:spPr>
          <a:xfrm>
            <a:off x="2400301" y="9354312"/>
            <a:ext cx="8851784" cy="480060"/>
          </a:xfrm>
          <a:prstGeom prst="rect">
            <a:avLst/>
          </a:prstGeom>
        </p:spPr>
        <p:txBody>
          <a:bodyPr vert="horz" lIns="91440" tIns="45720" rIns="91440" bIns="45720" rtlCol="0" anchor="ctr"/>
          <a:lstStyle>
            <a:lvl1pPr algn="l">
              <a:defRPr sz="1575">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6138383" y="9326880"/>
            <a:ext cx="548640" cy="548640"/>
          </a:xfrm>
          <a:prstGeom prst="ellipse">
            <a:avLst/>
          </a:prstGeom>
          <a:solidFill>
            <a:srgbClr val="1D1D1D">
              <a:alpha val="70000"/>
            </a:srgbClr>
          </a:solidFill>
        </p:spPr>
        <p:txBody>
          <a:bodyPr vert="horz" lIns="18288" tIns="45720" rIns="18288" bIns="45720" rtlCol="0" anchor="ctr">
            <a:noAutofit/>
          </a:bodyPr>
          <a:lstStyle>
            <a:lvl1pPr algn="ctr">
              <a:defRPr sz="1650" spc="0" baseline="0">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213814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1371600" rtl="0" eaLnBrk="1" latinLnBrk="0" hangingPunct="1">
        <a:lnSpc>
          <a:spcPct val="90000"/>
        </a:lnSpc>
        <a:spcBef>
          <a:spcPct val="0"/>
        </a:spcBef>
        <a:buNone/>
        <a:defRPr sz="4200" kern="1200" cap="all" spc="300" baseline="0">
          <a:solidFill>
            <a:srgbClr val="262626"/>
          </a:solidFill>
          <a:latin typeface="+mj-lt"/>
          <a:ea typeface="+mj-ea"/>
          <a:cs typeface="+mj-cs"/>
        </a:defRPr>
      </a:lvl1pPr>
    </p:titleStyle>
    <p:bodyStyle>
      <a:lvl1pPr marL="342900" indent="-342900" algn="l" defTabSz="1371600" rtl="0" eaLnBrk="1" latinLnBrk="0" hangingPunct="1">
        <a:lnSpc>
          <a:spcPct val="100000"/>
        </a:lnSpc>
        <a:spcBef>
          <a:spcPts val="1500"/>
        </a:spcBef>
        <a:buClr>
          <a:schemeClr val="accent2"/>
        </a:buClr>
        <a:buFont typeface="Arial" panose="020B0604020202020204" pitchFamily="34" charset="0"/>
        <a:buChar char="•"/>
        <a:defRPr sz="2700" kern="1200">
          <a:solidFill>
            <a:schemeClr val="tx1">
              <a:lumMod val="85000"/>
              <a:lumOff val="15000"/>
            </a:schemeClr>
          </a:solidFill>
          <a:latin typeface="+mn-lt"/>
          <a:ea typeface="+mn-ea"/>
          <a:cs typeface="+mn-cs"/>
        </a:defRPr>
      </a:lvl1pPr>
      <a:lvl2pPr marL="68580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02870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3pPr>
      <a:lvl4pPr marL="137160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4pPr>
      <a:lvl5pPr marL="171450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lumMod val="85000"/>
              <a:lumOff val="15000"/>
            </a:schemeClr>
          </a:solidFill>
          <a:latin typeface="+mn-lt"/>
          <a:ea typeface="+mn-ea"/>
          <a:cs typeface="+mn-cs"/>
        </a:defRPr>
      </a:lvl5pPr>
      <a:lvl6pPr marL="1969295"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solidFill>
          <a:latin typeface="+mn-lt"/>
          <a:ea typeface="+mn-ea"/>
          <a:cs typeface="+mn-cs"/>
        </a:defRPr>
      </a:lvl6pPr>
      <a:lvl7pPr marL="2226470"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a:solidFill>
            <a:schemeClr val="tx1"/>
          </a:solidFill>
          <a:latin typeface="+mn-lt"/>
          <a:ea typeface="+mn-ea"/>
          <a:cs typeface="+mn-cs"/>
        </a:defRPr>
      </a:lvl7pPr>
      <a:lvl8pPr marL="2486025"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baseline="0">
          <a:solidFill>
            <a:schemeClr val="tx1"/>
          </a:solidFill>
          <a:latin typeface="+mn-lt"/>
          <a:ea typeface="+mn-ea"/>
          <a:cs typeface="+mn-cs"/>
        </a:defRPr>
      </a:lvl8pPr>
      <a:lvl9pPr marL="2824163" indent="-342900" algn="l" defTabSz="1371600" rtl="0" eaLnBrk="1" latinLnBrk="0" hangingPunct="1">
        <a:lnSpc>
          <a:spcPct val="100000"/>
        </a:lnSpc>
        <a:spcBef>
          <a:spcPts val="1500"/>
        </a:spcBef>
        <a:buClr>
          <a:schemeClr val="accent2"/>
        </a:buClr>
        <a:buFont typeface="Arial" panose="020B0604020202020204" pitchFamily="34" charset="0"/>
        <a:buChar char="•"/>
        <a:defRPr sz="2400" kern="1200" baseline="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5.sv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6357" y="0"/>
            <a:ext cx="7631643" cy="10287000"/>
            <a:chOff x="0" y="0"/>
            <a:chExt cx="1182341" cy="1593725"/>
          </a:xfrm>
        </p:grpSpPr>
        <p:sp>
          <p:nvSpPr>
            <p:cNvPr id="3" name="Freeform 3"/>
            <p:cNvSpPr/>
            <p:nvPr/>
          </p:nvSpPr>
          <p:spPr>
            <a:xfrm>
              <a:off x="0" y="0"/>
              <a:ext cx="1182341" cy="1593725"/>
            </a:xfrm>
            <a:custGeom>
              <a:avLst/>
              <a:gdLst/>
              <a:ahLst/>
              <a:cxnLst/>
              <a:rect l="l" t="t" r="r" b="b"/>
              <a:pathLst>
                <a:path w="1182341" h="1593725">
                  <a:moveTo>
                    <a:pt x="0" y="0"/>
                  </a:moveTo>
                  <a:lnTo>
                    <a:pt x="1182341" y="0"/>
                  </a:lnTo>
                  <a:lnTo>
                    <a:pt x="1182341" y="1593725"/>
                  </a:lnTo>
                  <a:lnTo>
                    <a:pt x="0" y="1593725"/>
                  </a:lnTo>
                  <a:close/>
                </a:path>
              </a:pathLst>
            </a:custGeom>
            <a:solidFill>
              <a:srgbClr val="000000">
                <a:alpha val="0"/>
              </a:srgbClr>
            </a:solidFill>
            <a:ln w="12700">
              <a:solidFill>
                <a:srgbClr val="000000"/>
              </a:solidFill>
            </a:ln>
          </p:spPr>
          <p:txBody>
            <a:bodyPr/>
            <a:lstStyle/>
            <a:p>
              <a:endParaRPr lang="en-US"/>
            </a:p>
          </p:txBody>
        </p:sp>
      </p:grpSp>
      <p:grpSp>
        <p:nvGrpSpPr>
          <p:cNvPr id="4" name="Group 4"/>
          <p:cNvGrpSpPr/>
          <p:nvPr/>
        </p:nvGrpSpPr>
        <p:grpSpPr>
          <a:xfrm>
            <a:off x="17115501" y="-226028"/>
            <a:ext cx="1522232" cy="1254728"/>
            <a:chOff x="0" y="0"/>
            <a:chExt cx="400917" cy="330463"/>
          </a:xfrm>
        </p:grpSpPr>
        <p:sp>
          <p:nvSpPr>
            <p:cNvPr id="5" name="Freeform 5"/>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6" name="TextBox 6"/>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sp>
        <p:nvSpPr>
          <p:cNvPr id="7" name="TextBox 7"/>
          <p:cNvSpPr txBox="1"/>
          <p:nvPr/>
        </p:nvSpPr>
        <p:spPr>
          <a:xfrm>
            <a:off x="1475804" y="2401929"/>
            <a:ext cx="8376269" cy="4873129"/>
          </a:xfrm>
          <a:prstGeom prst="rect">
            <a:avLst/>
          </a:prstGeom>
        </p:spPr>
        <p:txBody>
          <a:bodyPr lIns="0" tIns="0" rIns="0" bIns="0" rtlCol="0" anchor="t">
            <a:spAutoFit/>
          </a:bodyPr>
          <a:lstStyle/>
          <a:p>
            <a:pPr>
              <a:lnSpc>
                <a:spcPts val="9512"/>
              </a:lnSpc>
            </a:pPr>
            <a:r>
              <a:rPr lang="en-US" sz="8200" dirty="0">
                <a:solidFill>
                  <a:srgbClr val="000000"/>
                </a:solidFill>
                <a:latin typeface="RoxboroughCF Bold"/>
              </a:rPr>
              <a:t>Congratulations DEAC 2024</a:t>
            </a:r>
          </a:p>
          <a:p>
            <a:pPr>
              <a:lnSpc>
                <a:spcPts val="9512"/>
              </a:lnSpc>
            </a:pPr>
            <a:r>
              <a:rPr lang="en-US" sz="8200" dirty="0">
                <a:solidFill>
                  <a:srgbClr val="000000"/>
                </a:solidFill>
                <a:latin typeface="RoxboroughCF Bold"/>
              </a:rPr>
              <a:t>Outstanding Graduates!!!</a:t>
            </a:r>
          </a:p>
        </p:txBody>
      </p:sp>
      <p:grpSp>
        <p:nvGrpSpPr>
          <p:cNvPr id="8" name="Group 8"/>
          <p:cNvGrpSpPr/>
          <p:nvPr/>
        </p:nvGrpSpPr>
        <p:grpSpPr>
          <a:xfrm>
            <a:off x="9591790" y="9258300"/>
            <a:ext cx="1522232" cy="1254728"/>
            <a:chOff x="0" y="0"/>
            <a:chExt cx="400917" cy="330463"/>
          </a:xfrm>
        </p:grpSpPr>
        <p:sp>
          <p:nvSpPr>
            <p:cNvPr id="9" name="Freeform 9"/>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10" name="TextBox 10"/>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grpSp>
        <p:nvGrpSpPr>
          <p:cNvPr id="11" name="Group 11"/>
          <p:cNvGrpSpPr/>
          <p:nvPr/>
        </p:nvGrpSpPr>
        <p:grpSpPr>
          <a:xfrm>
            <a:off x="10656357" y="0"/>
            <a:ext cx="7631643" cy="10287000"/>
            <a:chOff x="0" y="0"/>
            <a:chExt cx="1182341" cy="1593725"/>
          </a:xfrm>
        </p:grpSpPr>
        <p:sp>
          <p:nvSpPr>
            <p:cNvPr id="12" name="Freeform 12"/>
            <p:cNvSpPr/>
            <p:nvPr/>
          </p:nvSpPr>
          <p:spPr>
            <a:xfrm>
              <a:off x="0" y="0"/>
              <a:ext cx="1182341" cy="1593725"/>
            </a:xfrm>
            <a:custGeom>
              <a:avLst/>
              <a:gdLst/>
              <a:ahLst/>
              <a:cxnLst/>
              <a:rect l="l" t="t" r="r" b="b"/>
              <a:pathLst>
                <a:path w="1182341" h="1593725">
                  <a:moveTo>
                    <a:pt x="0" y="0"/>
                  </a:moveTo>
                  <a:lnTo>
                    <a:pt x="1182341" y="0"/>
                  </a:lnTo>
                  <a:lnTo>
                    <a:pt x="1182341" y="1593725"/>
                  </a:lnTo>
                  <a:lnTo>
                    <a:pt x="0" y="1593725"/>
                  </a:lnTo>
                  <a:close/>
                </a:path>
              </a:pathLst>
            </a:custGeom>
            <a:blipFill>
              <a:blip r:embed="rId2"/>
              <a:stretch>
                <a:fillRect t="-5640" b="-5640"/>
              </a:stretch>
            </a:blipFill>
          </p:spPr>
          <p:txBody>
            <a:bodyPr/>
            <a:lstStyle/>
            <a:p>
              <a:endParaRPr lang="en-US"/>
            </a:p>
          </p:txBody>
        </p:sp>
      </p:grpSp>
      <p:sp>
        <p:nvSpPr>
          <p:cNvPr id="13" name="Freeform 13"/>
          <p:cNvSpPr/>
          <p:nvPr/>
        </p:nvSpPr>
        <p:spPr>
          <a:xfrm>
            <a:off x="228336"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3"/>
            <a:stretch>
              <a:fillRect/>
            </a:stretch>
          </a:blipFill>
        </p:spPr>
        <p:txBody>
          <a:bodyPr/>
          <a:lstStyle/>
          <a:p>
            <a:endParaRPr lang="en-US"/>
          </a:p>
        </p:txBody>
      </p:sp>
    </p:spTree>
  </p:cSld>
  <p:clrMapOvr>
    <a:masterClrMapping/>
  </p:clrMapOvr>
  <p:transition advClick="0" advTm="15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5501" y="-226028"/>
            <a:ext cx="1522232" cy="1254728"/>
            <a:chOff x="0" y="0"/>
            <a:chExt cx="400917" cy="330463"/>
          </a:xfrm>
        </p:grpSpPr>
        <p:sp>
          <p:nvSpPr>
            <p:cNvPr id="3" name="Freeform 3"/>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4" name="TextBox 4"/>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grpSp>
        <p:nvGrpSpPr>
          <p:cNvPr id="5" name="Group 5"/>
          <p:cNvGrpSpPr/>
          <p:nvPr/>
        </p:nvGrpSpPr>
        <p:grpSpPr>
          <a:xfrm>
            <a:off x="-243412" y="9527245"/>
            <a:ext cx="1522232" cy="1254728"/>
            <a:chOff x="0" y="0"/>
            <a:chExt cx="400917" cy="330463"/>
          </a:xfrm>
        </p:grpSpPr>
        <p:sp>
          <p:nvSpPr>
            <p:cNvPr id="6" name="Freeform 6"/>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7" name="TextBox 7"/>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grpSp>
        <p:nvGrpSpPr>
          <p:cNvPr id="8" name="Group 8"/>
          <p:cNvGrpSpPr/>
          <p:nvPr/>
        </p:nvGrpSpPr>
        <p:grpSpPr>
          <a:xfrm>
            <a:off x="9519808" y="8390709"/>
            <a:ext cx="2629370" cy="789992"/>
            <a:chOff x="0" y="0"/>
            <a:chExt cx="692509" cy="208064"/>
          </a:xfrm>
        </p:grpSpPr>
        <p:sp>
          <p:nvSpPr>
            <p:cNvPr id="9" name="Freeform 9"/>
            <p:cNvSpPr/>
            <p:nvPr/>
          </p:nvSpPr>
          <p:spPr>
            <a:xfrm>
              <a:off x="0" y="0"/>
              <a:ext cx="692509" cy="208064"/>
            </a:xfrm>
            <a:custGeom>
              <a:avLst/>
              <a:gdLst/>
              <a:ahLst/>
              <a:cxnLst/>
              <a:rect l="l" t="t" r="r" b="b"/>
              <a:pathLst>
                <a:path w="692509" h="208064">
                  <a:moveTo>
                    <a:pt x="0" y="0"/>
                  </a:moveTo>
                  <a:lnTo>
                    <a:pt x="692509" y="0"/>
                  </a:lnTo>
                  <a:lnTo>
                    <a:pt x="692509" y="208064"/>
                  </a:lnTo>
                  <a:lnTo>
                    <a:pt x="0" y="208064"/>
                  </a:lnTo>
                  <a:close/>
                </a:path>
              </a:pathLst>
            </a:custGeom>
            <a:solidFill>
              <a:srgbClr val="000000"/>
            </a:solidFill>
          </p:spPr>
          <p:txBody>
            <a:bodyPr/>
            <a:lstStyle/>
            <a:p>
              <a:endParaRPr lang="en-US"/>
            </a:p>
          </p:txBody>
        </p:sp>
        <p:sp>
          <p:nvSpPr>
            <p:cNvPr id="10" name="TextBox 10"/>
            <p:cNvSpPr txBox="1"/>
            <p:nvPr/>
          </p:nvSpPr>
          <p:spPr>
            <a:xfrm>
              <a:off x="0" y="-38100"/>
              <a:ext cx="692509" cy="246164"/>
            </a:xfrm>
            <a:prstGeom prst="rect">
              <a:avLst/>
            </a:prstGeom>
          </p:spPr>
          <p:txBody>
            <a:bodyPr lIns="50800" tIns="50800" rIns="50800" bIns="50800" rtlCol="0" anchor="ctr"/>
            <a:lstStyle/>
            <a:p>
              <a:pPr algn="ctr">
                <a:lnSpc>
                  <a:spcPts val="2329"/>
                </a:lnSpc>
              </a:pPr>
              <a:endParaRPr/>
            </a:p>
          </p:txBody>
        </p:sp>
      </p:grpSp>
      <p:sp>
        <p:nvSpPr>
          <p:cNvPr id="11" name="AutoShape 11"/>
          <p:cNvSpPr/>
          <p:nvPr/>
        </p:nvSpPr>
        <p:spPr>
          <a:xfrm>
            <a:off x="5674232" y="1395243"/>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12" name="Freeform 12"/>
          <p:cNvSpPr/>
          <p:nvPr/>
        </p:nvSpPr>
        <p:spPr>
          <a:xfrm>
            <a:off x="228336"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2"/>
            <a:stretch>
              <a:fillRect/>
            </a:stretch>
          </a:blipFill>
        </p:spPr>
        <p:txBody>
          <a:bodyPr/>
          <a:lstStyle/>
          <a:p>
            <a:endParaRPr lang="en-US"/>
          </a:p>
        </p:txBody>
      </p:sp>
      <p:grpSp>
        <p:nvGrpSpPr>
          <p:cNvPr id="13" name="Group 13"/>
          <p:cNvGrpSpPr/>
          <p:nvPr/>
        </p:nvGrpSpPr>
        <p:grpSpPr>
          <a:xfrm>
            <a:off x="9519808" y="2389846"/>
            <a:ext cx="6944538" cy="6000863"/>
            <a:chOff x="0" y="0"/>
            <a:chExt cx="1182341" cy="1021676"/>
          </a:xfrm>
        </p:grpSpPr>
        <p:sp>
          <p:nvSpPr>
            <p:cNvPr id="14" name="Freeform 14"/>
            <p:cNvSpPr/>
            <p:nvPr/>
          </p:nvSpPr>
          <p:spPr>
            <a:xfrm>
              <a:off x="0" y="0"/>
              <a:ext cx="1182341" cy="1021676"/>
            </a:xfrm>
            <a:custGeom>
              <a:avLst/>
              <a:gdLst/>
              <a:ahLst/>
              <a:cxnLst/>
              <a:rect l="l" t="t" r="r" b="b"/>
              <a:pathLst>
                <a:path w="1182341" h="1021676">
                  <a:moveTo>
                    <a:pt x="0" y="0"/>
                  </a:moveTo>
                  <a:lnTo>
                    <a:pt x="1182341" y="0"/>
                  </a:lnTo>
                  <a:lnTo>
                    <a:pt x="1182341" y="1021676"/>
                  </a:lnTo>
                  <a:lnTo>
                    <a:pt x="0" y="1021676"/>
                  </a:lnTo>
                  <a:close/>
                </a:path>
              </a:pathLst>
            </a:custGeom>
            <a:blipFill>
              <a:blip r:embed="rId3"/>
              <a:stretch>
                <a:fillRect t="-2353" b="-27259"/>
              </a:stretch>
            </a:blipFill>
          </p:spPr>
          <p:txBody>
            <a:bodyPr/>
            <a:lstStyle/>
            <a:p>
              <a:endParaRPr lang="en-US"/>
            </a:p>
          </p:txBody>
        </p:sp>
      </p:grpSp>
      <p:sp>
        <p:nvSpPr>
          <p:cNvPr id="15" name="AutoShape 15"/>
          <p:cNvSpPr/>
          <p:nvPr/>
        </p:nvSpPr>
        <p:spPr>
          <a:xfrm>
            <a:off x="3690023" y="9277350"/>
            <a:ext cx="3282864" cy="0"/>
          </a:xfrm>
          <a:prstGeom prst="line">
            <a:avLst/>
          </a:prstGeom>
          <a:ln w="38100" cap="flat">
            <a:solidFill>
              <a:srgbClr val="000000"/>
            </a:solidFill>
            <a:prstDash val="solid"/>
            <a:headEnd type="none" w="sm" len="sm"/>
            <a:tailEnd type="none" w="sm" len="sm"/>
          </a:ln>
        </p:spPr>
        <p:txBody>
          <a:bodyPr/>
          <a:lstStyle/>
          <a:p>
            <a:endParaRPr lang="en-US"/>
          </a:p>
        </p:txBody>
      </p:sp>
      <p:sp>
        <p:nvSpPr>
          <p:cNvPr id="16" name="TextBox 16"/>
          <p:cNvSpPr txBox="1"/>
          <p:nvPr/>
        </p:nvSpPr>
        <p:spPr>
          <a:xfrm>
            <a:off x="1280022" y="2291000"/>
            <a:ext cx="7863978" cy="976619"/>
          </a:xfrm>
          <a:prstGeom prst="rect">
            <a:avLst/>
          </a:prstGeom>
        </p:spPr>
        <p:txBody>
          <a:bodyPr lIns="0" tIns="0" rIns="0" bIns="0" rtlCol="0" anchor="t">
            <a:spAutoFit/>
          </a:bodyPr>
          <a:lstStyle/>
          <a:p>
            <a:pPr>
              <a:lnSpc>
                <a:spcPts val="7682"/>
              </a:lnSpc>
            </a:pPr>
            <a:r>
              <a:rPr lang="en-US" sz="6622">
                <a:solidFill>
                  <a:srgbClr val="000000"/>
                </a:solidFill>
                <a:latin typeface="RoxboroughCF Bold"/>
              </a:rPr>
              <a:t>Cinderella Almond</a:t>
            </a:r>
          </a:p>
        </p:txBody>
      </p:sp>
      <p:sp>
        <p:nvSpPr>
          <p:cNvPr id="17" name="TextBox 17"/>
          <p:cNvSpPr txBox="1"/>
          <p:nvPr/>
        </p:nvSpPr>
        <p:spPr>
          <a:xfrm>
            <a:off x="1785167" y="4213070"/>
            <a:ext cx="7092578" cy="4572635"/>
          </a:xfrm>
          <a:prstGeom prst="rect">
            <a:avLst/>
          </a:prstGeom>
        </p:spPr>
        <p:txBody>
          <a:bodyPr lIns="0" tIns="0" rIns="0" bIns="0" rtlCol="0" anchor="t">
            <a:spAutoFit/>
          </a:bodyPr>
          <a:lstStyle/>
          <a:p>
            <a:pPr algn="just">
              <a:lnSpc>
                <a:spcPts val="3640"/>
              </a:lnSpc>
              <a:spcBef>
                <a:spcPct val="0"/>
              </a:spcBef>
            </a:pPr>
            <a:r>
              <a:rPr lang="en-US" sz="2600">
                <a:solidFill>
                  <a:srgbClr val="000000"/>
                </a:solidFill>
                <a:latin typeface="Poppins"/>
              </a:rPr>
              <a:t>Cinderella graduated from the University of Arkansas Grantham with a 4.0 GPA, and this provided her opportunities to apply for senior leadership positions within the Department of Defense and companies that provided services to Army, Air Force, Navy, Marines, and Coast Guard. Her new knowledge helped her to enhance her proven performance in management, leadership, and communication.</a:t>
            </a:r>
          </a:p>
        </p:txBody>
      </p:sp>
      <p:sp>
        <p:nvSpPr>
          <p:cNvPr id="18" name="TextBox 18"/>
          <p:cNvSpPr txBox="1"/>
          <p:nvPr/>
        </p:nvSpPr>
        <p:spPr>
          <a:xfrm>
            <a:off x="1828095" y="3410493"/>
            <a:ext cx="7049650" cy="763920"/>
          </a:xfrm>
          <a:prstGeom prst="rect">
            <a:avLst/>
          </a:prstGeom>
        </p:spPr>
        <p:txBody>
          <a:bodyPr lIns="0" tIns="0" rIns="0" bIns="0" rtlCol="0" anchor="t">
            <a:spAutoFit/>
          </a:bodyPr>
          <a:lstStyle/>
          <a:p>
            <a:pPr algn="ctr">
              <a:lnSpc>
                <a:spcPts val="5460"/>
              </a:lnSpc>
            </a:pPr>
            <a:r>
              <a:rPr lang="en-US" sz="6000" spc="144">
                <a:solidFill>
                  <a:srgbClr val="000000"/>
                </a:solidFill>
                <a:latin typeface="Helveticish"/>
              </a:rPr>
              <a:t>MBA</a:t>
            </a:r>
          </a:p>
        </p:txBody>
      </p:sp>
      <p:sp>
        <p:nvSpPr>
          <p:cNvPr id="19" name="TextBox 19"/>
          <p:cNvSpPr txBox="1"/>
          <p:nvPr/>
        </p:nvSpPr>
        <p:spPr>
          <a:xfrm>
            <a:off x="2438400" y="242469"/>
            <a:ext cx="12992481" cy="1024187"/>
          </a:xfrm>
          <a:prstGeom prst="rect">
            <a:avLst/>
          </a:prstGeom>
        </p:spPr>
        <p:txBody>
          <a:bodyPr wrap="square" lIns="0" tIns="0" rIns="0" bIns="0" rtlCol="0" anchor="t">
            <a:spAutoFit/>
          </a:bodyPr>
          <a:lstStyle/>
          <a:p>
            <a:pPr algn="ctr">
              <a:lnSpc>
                <a:spcPts val="8400"/>
              </a:lnSpc>
            </a:pPr>
            <a:r>
              <a:rPr lang="en-US" sz="6000" dirty="0">
                <a:solidFill>
                  <a:srgbClr val="000000"/>
                </a:solidFill>
                <a:latin typeface="Canva Sans Bold"/>
              </a:rPr>
              <a:t>University of Arkansas Grantham</a:t>
            </a:r>
          </a:p>
        </p:txBody>
      </p:sp>
    </p:spTree>
  </p:cSld>
  <p:clrMapOvr>
    <a:masterClrMapping/>
  </p:clrMapOvr>
  <mc:AlternateContent xmlns:mc="http://schemas.openxmlformats.org/markup-compatibility/2006" xmlns:p14="http://schemas.microsoft.com/office/powerpoint/2010/main">
    <mc:Choice Requires="p14">
      <p:transition spd="slow" p14:dur="800" advTm="12000">
        <p:circle/>
      </p:transition>
    </mc:Choice>
    <mc:Fallback xmlns="">
      <p:transition spd="slow" advTm="12000">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4660" y="1589920"/>
            <a:ext cx="7631643" cy="8712843"/>
            <a:chOff x="0" y="0"/>
            <a:chExt cx="1182341" cy="1349847"/>
          </a:xfrm>
        </p:grpSpPr>
        <p:sp>
          <p:nvSpPr>
            <p:cNvPr id="3" name="Freeform 3"/>
            <p:cNvSpPr/>
            <p:nvPr/>
          </p:nvSpPr>
          <p:spPr>
            <a:xfrm>
              <a:off x="0" y="0"/>
              <a:ext cx="1182341" cy="1349847"/>
            </a:xfrm>
            <a:custGeom>
              <a:avLst/>
              <a:gdLst/>
              <a:ahLst/>
              <a:cxnLst/>
              <a:rect l="l" t="t" r="r" b="b"/>
              <a:pathLst>
                <a:path w="1182341" h="1349847">
                  <a:moveTo>
                    <a:pt x="0" y="0"/>
                  </a:moveTo>
                  <a:lnTo>
                    <a:pt x="1182341" y="0"/>
                  </a:lnTo>
                  <a:lnTo>
                    <a:pt x="1182341" y="1349847"/>
                  </a:lnTo>
                  <a:lnTo>
                    <a:pt x="0" y="1349847"/>
                  </a:lnTo>
                  <a:close/>
                </a:path>
              </a:pathLst>
            </a:custGeom>
            <a:blipFill>
              <a:blip r:embed="rId2"/>
              <a:stretch>
                <a:fillRect l="-7083" r="-7083"/>
              </a:stretch>
            </a:blipFill>
          </p:spPr>
          <p:txBody>
            <a:bodyPr/>
            <a:lstStyle/>
            <a:p>
              <a:endParaRPr lang="en-US"/>
            </a:p>
          </p:txBody>
        </p:sp>
      </p:grpSp>
      <p:grpSp>
        <p:nvGrpSpPr>
          <p:cNvPr id="4" name="Group 4"/>
          <p:cNvGrpSpPr/>
          <p:nvPr/>
        </p:nvGrpSpPr>
        <p:grpSpPr>
          <a:xfrm>
            <a:off x="16939232" y="-226028"/>
            <a:ext cx="1698501" cy="1504910"/>
            <a:chOff x="0" y="0"/>
            <a:chExt cx="447342" cy="396355"/>
          </a:xfrm>
        </p:grpSpPr>
        <p:sp>
          <p:nvSpPr>
            <p:cNvPr id="5" name="Freeform 5"/>
            <p:cNvSpPr/>
            <p:nvPr/>
          </p:nvSpPr>
          <p:spPr>
            <a:xfrm>
              <a:off x="0" y="0"/>
              <a:ext cx="447342" cy="396355"/>
            </a:xfrm>
            <a:custGeom>
              <a:avLst/>
              <a:gdLst/>
              <a:ahLst/>
              <a:cxnLst/>
              <a:rect l="l" t="t" r="r" b="b"/>
              <a:pathLst>
                <a:path w="447342" h="396355">
                  <a:moveTo>
                    <a:pt x="0" y="0"/>
                  </a:moveTo>
                  <a:lnTo>
                    <a:pt x="447342" y="0"/>
                  </a:lnTo>
                  <a:lnTo>
                    <a:pt x="447342" y="396355"/>
                  </a:lnTo>
                  <a:lnTo>
                    <a:pt x="0" y="396355"/>
                  </a:lnTo>
                  <a:close/>
                </a:path>
              </a:pathLst>
            </a:custGeom>
            <a:solidFill>
              <a:srgbClr val="000000"/>
            </a:solidFill>
          </p:spPr>
          <p:txBody>
            <a:bodyPr/>
            <a:lstStyle/>
            <a:p>
              <a:endParaRPr lang="en-US"/>
            </a:p>
          </p:txBody>
        </p:sp>
        <p:sp>
          <p:nvSpPr>
            <p:cNvPr id="6" name="TextBox 6"/>
            <p:cNvSpPr txBox="1"/>
            <p:nvPr/>
          </p:nvSpPr>
          <p:spPr>
            <a:xfrm>
              <a:off x="0" y="-38100"/>
              <a:ext cx="447342" cy="434455"/>
            </a:xfrm>
            <a:prstGeom prst="rect">
              <a:avLst/>
            </a:prstGeom>
          </p:spPr>
          <p:txBody>
            <a:bodyPr lIns="50800" tIns="50800" rIns="50800" bIns="50800" rtlCol="0" anchor="ctr"/>
            <a:lstStyle/>
            <a:p>
              <a:pPr algn="ctr">
                <a:lnSpc>
                  <a:spcPts val="2329"/>
                </a:lnSpc>
              </a:pPr>
              <a:endParaRPr/>
            </a:p>
          </p:txBody>
        </p:sp>
      </p:grpSp>
      <p:grpSp>
        <p:nvGrpSpPr>
          <p:cNvPr id="7" name="Group 7"/>
          <p:cNvGrpSpPr/>
          <p:nvPr/>
        </p:nvGrpSpPr>
        <p:grpSpPr>
          <a:xfrm>
            <a:off x="-243412" y="9527245"/>
            <a:ext cx="1522232" cy="1254728"/>
            <a:chOff x="0" y="0"/>
            <a:chExt cx="400917" cy="330463"/>
          </a:xfrm>
        </p:grpSpPr>
        <p:sp>
          <p:nvSpPr>
            <p:cNvPr id="8" name="Freeform 8"/>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9" name="TextBox 9"/>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sp>
        <p:nvSpPr>
          <p:cNvPr id="10" name="TextBox 10"/>
          <p:cNvSpPr txBox="1"/>
          <p:nvPr/>
        </p:nvSpPr>
        <p:spPr>
          <a:xfrm>
            <a:off x="9267463" y="4910553"/>
            <a:ext cx="7532845" cy="4209057"/>
          </a:xfrm>
          <a:prstGeom prst="rect">
            <a:avLst/>
          </a:prstGeom>
        </p:spPr>
        <p:txBody>
          <a:bodyPr lIns="0" tIns="0" rIns="0" bIns="0" rtlCol="0" anchor="t">
            <a:spAutoFit/>
          </a:bodyPr>
          <a:lstStyle/>
          <a:p>
            <a:pPr>
              <a:lnSpc>
                <a:spcPts val="3729"/>
              </a:lnSpc>
              <a:spcBef>
                <a:spcPct val="0"/>
              </a:spcBef>
            </a:pPr>
            <a:r>
              <a:rPr lang="en-US" sz="2664">
                <a:solidFill>
                  <a:srgbClr val="000000"/>
                </a:solidFill>
                <a:latin typeface="Poppins"/>
              </a:rPr>
              <a:t>Audrey graduated Cum Laude with a 4.0 GPA.   Audrey also launched a company called The Mission Driven Mom, an online academy for moms. In her academy Audrey teaches mothers to center themselves on principles, building a more solid foundation for their lives. Audrey is currently podcasting and posting on YouTube under her name "Audrey Rindlisbacher." </a:t>
            </a:r>
          </a:p>
        </p:txBody>
      </p:sp>
      <p:grpSp>
        <p:nvGrpSpPr>
          <p:cNvPr id="11" name="Group 11"/>
          <p:cNvGrpSpPr/>
          <p:nvPr/>
        </p:nvGrpSpPr>
        <p:grpSpPr>
          <a:xfrm>
            <a:off x="16199706" y="9477878"/>
            <a:ext cx="2103608" cy="789992"/>
            <a:chOff x="0" y="0"/>
            <a:chExt cx="554037" cy="208064"/>
          </a:xfrm>
        </p:grpSpPr>
        <p:sp>
          <p:nvSpPr>
            <p:cNvPr id="12" name="Freeform 12"/>
            <p:cNvSpPr/>
            <p:nvPr/>
          </p:nvSpPr>
          <p:spPr>
            <a:xfrm>
              <a:off x="0" y="0"/>
              <a:ext cx="554037" cy="208064"/>
            </a:xfrm>
            <a:custGeom>
              <a:avLst/>
              <a:gdLst/>
              <a:ahLst/>
              <a:cxnLst/>
              <a:rect l="l" t="t" r="r" b="b"/>
              <a:pathLst>
                <a:path w="554037" h="208064">
                  <a:moveTo>
                    <a:pt x="0" y="0"/>
                  </a:moveTo>
                  <a:lnTo>
                    <a:pt x="554037" y="0"/>
                  </a:lnTo>
                  <a:lnTo>
                    <a:pt x="554037" y="208064"/>
                  </a:lnTo>
                  <a:lnTo>
                    <a:pt x="0" y="208064"/>
                  </a:lnTo>
                  <a:close/>
                </a:path>
              </a:pathLst>
            </a:custGeom>
            <a:solidFill>
              <a:srgbClr val="000000"/>
            </a:solidFill>
          </p:spPr>
          <p:txBody>
            <a:bodyPr/>
            <a:lstStyle/>
            <a:p>
              <a:endParaRPr lang="en-US"/>
            </a:p>
          </p:txBody>
        </p:sp>
        <p:sp>
          <p:nvSpPr>
            <p:cNvPr id="13" name="TextBox 13"/>
            <p:cNvSpPr txBox="1"/>
            <p:nvPr/>
          </p:nvSpPr>
          <p:spPr>
            <a:xfrm>
              <a:off x="0" y="-38100"/>
              <a:ext cx="554037" cy="246164"/>
            </a:xfrm>
            <a:prstGeom prst="rect">
              <a:avLst/>
            </a:prstGeom>
          </p:spPr>
          <p:txBody>
            <a:bodyPr lIns="50800" tIns="50800" rIns="50800" bIns="50800" rtlCol="0" anchor="ctr"/>
            <a:lstStyle/>
            <a:p>
              <a:pPr algn="ctr">
                <a:lnSpc>
                  <a:spcPts val="2329"/>
                </a:lnSpc>
              </a:pPr>
              <a:endParaRPr/>
            </a:p>
          </p:txBody>
        </p:sp>
      </p:grpSp>
      <p:sp>
        <p:nvSpPr>
          <p:cNvPr id="14" name="TextBox 14"/>
          <p:cNvSpPr txBox="1"/>
          <p:nvPr/>
        </p:nvSpPr>
        <p:spPr>
          <a:xfrm>
            <a:off x="9144000" y="1885195"/>
            <a:ext cx="7656308" cy="2393817"/>
          </a:xfrm>
          <a:prstGeom prst="rect">
            <a:avLst/>
          </a:prstGeom>
        </p:spPr>
        <p:txBody>
          <a:bodyPr lIns="0" tIns="0" rIns="0" bIns="0" rtlCol="0" anchor="t">
            <a:spAutoFit/>
          </a:bodyPr>
          <a:lstStyle/>
          <a:p>
            <a:pPr>
              <a:lnSpc>
                <a:spcPts val="9394"/>
              </a:lnSpc>
            </a:pPr>
            <a:r>
              <a:rPr lang="en-US" sz="8098">
                <a:solidFill>
                  <a:srgbClr val="000000"/>
                </a:solidFill>
                <a:latin typeface="RoxboroughCF Bold"/>
              </a:rPr>
              <a:t>Audrey Rindlisbacher</a:t>
            </a:r>
          </a:p>
        </p:txBody>
      </p:sp>
      <p:sp>
        <p:nvSpPr>
          <p:cNvPr id="15" name="TextBox 15"/>
          <p:cNvSpPr txBox="1"/>
          <p:nvPr/>
        </p:nvSpPr>
        <p:spPr>
          <a:xfrm>
            <a:off x="9267463" y="4298062"/>
            <a:ext cx="7671768" cy="1136577"/>
          </a:xfrm>
          <a:prstGeom prst="rect">
            <a:avLst/>
          </a:prstGeom>
        </p:spPr>
        <p:txBody>
          <a:bodyPr lIns="0" tIns="0" rIns="0" bIns="0" rtlCol="0" anchor="t">
            <a:spAutoFit/>
          </a:bodyPr>
          <a:lstStyle/>
          <a:p>
            <a:pPr>
              <a:lnSpc>
                <a:spcPts val="5230"/>
              </a:lnSpc>
            </a:pPr>
            <a:r>
              <a:rPr lang="en-US" sz="4508" spc="626">
                <a:solidFill>
                  <a:srgbClr val="000000"/>
                </a:solidFill>
                <a:latin typeface="RoxboroughCF Bold"/>
              </a:rPr>
              <a:t>Master of Arts</a:t>
            </a:r>
          </a:p>
          <a:p>
            <a:pPr>
              <a:lnSpc>
                <a:spcPts val="3756"/>
              </a:lnSpc>
            </a:pPr>
            <a:endParaRPr lang="en-US" sz="4508" spc="626">
              <a:solidFill>
                <a:srgbClr val="000000"/>
              </a:solidFill>
              <a:latin typeface="RoxboroughCF Bold"/>
            </a:endParaRPr>
          </a:p>
        </p:txBody>
      </p:sp>
      <p:sp>
        <p:nvSpPr>
          <p:cNvPr id="16" name="TextBox 16"/>
          <p:cNvSpPr txBox="1"/>
          <p:nvPr/>
        </p:nvSpPr>
        <p:spPr>
          <a:xfrm>
            <a:off x="3988636" y="202266"/>
            <a:ext cx="11304937" cy="1024187"/>
          </a:xfrm>
          <a:prstGeom prst="rect">
            <a:avLst/>
          </a:prstGeom>
        </p:spPr>
        <p:txBody>
          <a:bodyPr lIns="0" tIns="0" rIns="0" bIns="0" rtlCol="0" anchor="t">
            <a:spAutoFit/>
          </a:bodyPr>
          <a:lstStyle/>
          <a:p>
            <a:pPr algn="ctr">
              <a:lnSpc>
                <a:spcPts val="8400"/>
              </a:lnSpc>
            </a:pPr>
            <a:r>
              <a:rPr lang="en-US" sz="6000">
                <a:solidFill>
                  <a:srgbClr val="000000"/>
                </a:solidFill>
                <a:latin typeface="Canva Sans Bold"/>
              </a:rPr>
              <a:t>Harrison Middleton University</a:t>
            </a:r>
          </a:p>
        </p:txBody>
      </p:sp>
      <p:sp>
        <p:nvSpPr>
          <p:cNvPr id="17" name="AutoShape 17"/>
          <p:cNvSpPr/>
          <p:nvPr/>
        </p:nvSpPr>
        <p:spPr>
          <a:xfrm>
            <a:off x="5300590" y="1302694"/>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18" name="Freeform 18"/>
          <p:cNvSpPr/>
          <p:nvPr/>
        </p:nvSpPr>
        <p:spPr>
          <a:xfrm>
            <a:off x="31352"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3"/>
            <a:stretch>
              <a:fillRect/>
            </a:stretch>
          </a:blipFill>
        </p:spPr>
        <p:txBody>
          <a:bodyPr/>
          <a:lstStyle/>
          <a:p>
            <a:endParaRPr lang="en-US"/>
          </a:p>
        </p:txBody>
      </p:sp>
      <p:sp>
        <p:nvSpPr>
          <p:cNvPr id="19" name="AutoShape 19"/>
          <p:cNvSpPr/>
          <p:nvPr/>
        </p:nvSpPr>
        <p:spPr>
          <a:xfrm>
            <a:off x="11392453" y="9458828"/>
            <a:ext cx="3282864" cy="0"/>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p:transition spd="slow" advTm="12000">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95523" y="2366601"/>
            <a:ext cx="6920779" cy="7901269"/>
            <a:chOff x="0" y="0"/>
            <a:chExt cx="1182341" cy="1349847"/>
          </a:xfrm>
        </p:grpSpPr>
        <p:sp>
          <p:nvSpPr>
            <p:cNvPr id="3" name="Freeform 3"/>
            <p:cNvSpPr/>
            <p:nvPr/>
          </p:nvSpPr>
          <p:spPr>
            <a:xfrm>
              <a:off x="0" y="0"/>
              <a:ext cx="1182341" cy="1349847"/>
            </a:xfrm>
            <a:custGeom>
              <a:avLst/>
              <a:gdLst/>
              <a:ahLst/>
              <a:cxnLst/>
              <a:rect l="l" t="t" r="r" b="b"/>
              <a:pathLst>
                <a:path w="1182341" h="1349847">
                  <a:moveTo>
                    <a:pt x="0" y="0"/>
                  </a:moveTo>
                  <a:lnTo>
                    <a:pt x="1182341" y="0"/>
                  </a:lnTo>
                  <a:lnTo>
                    <a:pt x="1182341" y="1349847"/>
                  </a:lnTo>
                  <a:lnTo>
                    <a:pt x="0" y="1349847"/>
                  </a:lnTo>
                  <a:close/>
                </a:path>
              </a:pathLst>
            </a:custGeom>
            <a:blipFill>
              <a:blip r:embed="rId2"/>
              <a:stretch>
                <a:fillRect b="-12616"/>
              </a:stretch>
            </a:blipFill>
          </p:spPr>
          <p:txBody>
            <a:bodyPr/>
            <a:lstStyle/>
            <a:p>
              <a:endParaRPr lang="en-US"/>
            </a:p>
          </p:txBody>
        </p:sp>
      </p:grpSp>
      <p:grpSp>
        <p:nvGrpSpPr>
          <p:cNvPr id="4" name="Group 4"/>
          <p:cNvGrpSpPr/>
          <p:nvPr/>
        </p:nvGrpSpPr>
        <p:grpSpPr>
          <a:xfrm>
            <a:off x="16939232" y="-226028"/>
            <a:ext cx="1698501" cy="1504910"/>
            <a:chOff x="0" y="0"/>
            <a:chExt cx="447342" cy="396355"/>
          </a:xfrm>
        </p:grpSpPr>
        <p:sp>
          <p:nvSpPr>
            <p:cNvPr id="5" name="Freeform 5"/>
            <p:cNvSpPr/>
            <p:nvPr/>
          </p:nvSpPr>
          <p:spPr>
            <a:xfrm>
              <a:off x="0" y="0"/>
              <a:ext cx="447342" cy="396355"/>
            </a:xfrm>
            <a:custGeom>
              <a:avLst/>
              <a:gdLst/>
              <a:ahLst/>
              <a:cxnLst/>
              <a:rect l="l" t="t" r="r" b="b"/>
              <a:pathLst>
                <a:path w="447342" h="396355">
                  <a:moveTo>
                    <a:pt x="0" y="0"/>
                  </a:moveTo>
                  <a:lnTo>
                    <a:pt x="447342" y="0"/>
                  </a:lnTo>
                  <a:lnTo>
                    <a:pt x="447342" y="396355"/>
                  </a:lnTo>
                  <a:lnTo>
                    <a:pt x="0" y="396355"/>
                  </a:lnTo>
                  <a:close/>
                </a:path>
              </a:pathLst>
            </a:custGeom>
            <a:solidFill>
              <a:srgbClr val="000000"/>
            </a:solidFill>
          </p:spPr>
          <p:txBody>
            <a:bodyPr/>
            <a:lstStyle/>
            <a:p>
              <a:endParaRPr lang="en-US"/>
            </a:p>
          </p:txBody>
        </p:sp>
        <p:sp>
          <p:nvSpPr>
            <p:cNvPr id="6" name="TextBox 6"/>
            <p:cNvSpPr txBox="1"/>
            <p:nvPr/>
          </p:nvSpPr>
          <p:spPr>
            <a:xfrm>
              <a:off x="0" y="-38100"/>
              <a:ext cx="447342" cy="434455"/>
            </a:xfrm>
            <a:prstGeom prst="rect">
              <a:avLst/>
            </a:prstGeom>
          </p:spPr>
          <p:txBody>
            <a:bodyPr lIns="50800" tIns="50800" rIns="50800" bIns="50800" rtlCol="0" anchor="ctr"/>
            <a:lstStyle/>
            <a:p>
              <a:pPr algn="ctr">
                <a:lnSpc>
                  <a:spcPts val="2329"/>
                </a:lnSpc>
              </a:pPr>
              <a:endParaRPr/>
            </a:p>
          </p:txBody>
        </p:sp>
      </p:grpSp>
      <p:grpSp>
        <p:nvGrpSpPr>
          <p:cNvPr id="7" name="Group 7"/>
          <p:cNvGrpSpPr/>
          <p:nvPr/>
        </p:nvGrpSpPr>
        <p:grpSpPr>
          <a:xfrm>
            <a:off x="-243412" y="9477878"/>
            <a:ext cx="1838934" cy="1304095"/>
            <a:chOff x="0" y="0"/>
            <a:chExt cx="484328" cy="343465"/>
          </a:xfrm>
        </p:grpSpPr>
        <p:sp>
          <p:nvSpPr>
            <p:cNvPr id="8" name="Freeform 8"/>
            <p:cNvSpPr/>
            <p:nvPr/>
          </p:nvSpPr>
          <p:spPr>
            <a:xfrm>
              <a:off x="0" y="0"/>
              <a:ext cx="484328" cy="343465"/>
            </a:xfrm>
            <a:custGeom>
              <a:avLst/>
              <a:gdLst/>
              <a:ahLst/>
              <a:cxnLst/>
              <a:rect l="l" t="t" r="r" b="b"/>
              <a:pathLst>
                <a:path w="484328" h="343465">
                  <a:moveTo>
                    <a:pt x="0" y="0"/>
                  </a:moveTo>
                  <a:lnTo>
                    <a:pt x="484328" y="0"/>
                  </a:lnTo>
                  <a:lnTo>
                    <a:pt x="484328" y="343465"/>
                  </a:lnTo>
                  <a:lnTo>
                    <a:pt x="0" y="343465"/>
                  </a:lnTo>
                  <a:close/>
                </a:path>
              </a:pathLst>
            </a:custGeom>
            <a:solidFill>
              <a:srgbClr val="000000"/>
            </a:solidFill>
          </p:spPr>
          <p:txBody>
            <a:bodyPr/>
            <a:lstStyle/>
            <a:p>
              <a:endParaRPr lang="en-US"/>
            </a:p>
          </p:txBody>
        </p:sp>
        <p:sp>
          <p:nvSpPr>
            <p:cNvPr id="9" name="TextBox 9"/>
            <p:cNvSpPr txBox="1"/>
            <p:nvPr/>
          </p:nvSpPr>
          <p:spPr>
            <a:xfrm>
              <a:off x="0" y="-38100"/>
              <a:ext cx="484328" cy="381565"/>
            </a:xfrm>
            <a:prstGeom prst="rect">
              <a:avLst/>
            </a:prstGeom>
          </p:spPr>
          <p:txBody>
            <a:bodyPr lIns="50800" tIns="50800" rIns="50800" bIns="50800" rtlCol="0" anchor="ctr"/>
            <a:lstStyle/>
            <a:p>
              <a:pPr algn="ctr">
                <a:lnSpc>
                  <a:spcPts val="2329"/>
                </a:lnSpc>
              </a:pPr>
              <a:endParaRPr/>
            </a:p>
          </p:txBody>
        </p:sp>
      </p:grpSp>
      <p:grpSp>
        <p:nvGrpSpPr>
          <p:cNvPr id="10" name="Group 10"/>
          <p:cNvGrpSpPr/>
          <p:nvPr/>
        </p:nvGrpSpPr>
        <p:grpSpPr>
          <a:xfrm>
            <a:off x="16199706" y="9477878"/>
            <a:ext cx="2103608" cy="789992"/>
            <a:chOff x="0" y="0"/>
            <a:chExt cx="554037" cy="208064"/>
          </a:xfrm>
        </p:grpSpPr>
        <p:sp>
          <p:nvSpPr>
            <p:cNvPr id="11" name="Freeform 11"/>
            <p:cNvSpPr/>
            <p:nvPr/>
          </p:nvSpPr>
          <p:spPr>
            <a:xfrm>
              <a:off x="0" y="0"/>
              <a:ext cx="554037" cy="208064"/>
            </a:xfrm>
            <a:custGeom>
              <a:avLst/>
              <a:gdLst/>
              <a:ahLst/>
              <a:cxnLst/>
              <a:rect l="l" t="t" r="r" b="b"/>
              <a:pathLst>
                <a:path w="554037" h="208064">
                  <a:moveTo>
                    <a:pt x="0" y="0"/>
                  </a:moveTo>
                  <a:lnTo>
                    <a:pt x="554037" y="0"/>
                  </a:lnTo>
                  <a:lnTo>
                    <a:pt x="554037" y="208064"/>
                  </a:lnTo>
                  <a:lnTo>
                    <a:pt x="0" y="208064"/>
                  </a:lnTo>
                  <a:close/>
                </a:path>
              </a:pathLst>
            </a:custGeom>
            <a:solidFill>
              <a:srgbClr val="000000"/>
            </a:solidFill>
          </p:spPr>
          <p:txBody>
            <a:bodyPr/>
            <a:lstStyle/>
            <a:p>
              <a:endParaRPr lang="en-US"/>
            </a:p>
          </p:txBody>
        </p:sp>
        <p:sp>
          <p:nvSpPr>
            <p:cNvPr id="12" name="TextBox 12"/>
            <p:cNvSpPr txBox="1"/>
            <p:nvPr/>
          </p:nvSpPr>
          <p:spPr>
            <a:xfrm>
              <a:off x="0" y="-38100"/>
              <a:ext cx="554037" cy="246164"/>
            </a:xfrm>
            <a:prstGeom prst="rect">
              <a:avLst/>
            </a:prstGeom>
          </p:spPr>
          <p:txBody>
            <a:bodyPr lIns="50800" tIns="50800" rIns="50800" bIns="50800" rtlCol="0" anchor="ctr"/>
            <a:lstStyle/>
            <a:p>
              <a:pPr algn="ctr">
                <a:lnSpc>
                  <a:spcPts val="2329"/>
                </a:lnSpc>
              </a:pPr>
              <a:endParaRPr/>
            </a:p>
          </p:txBody>
        </p:sp>
      </p:grpSp>
      <p:sp>
        <p:nvSpPr>
          <p:cNvPr id="13" name="AutoShape 13"/>
          <p:cNvSpPr/>
          <p:nvPr/>
        </p:nvSpPr>
        <p:spPr>
          <a:xfrm>
            <a:off x="5300590" y="1302694"/>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14" name="Freeform 14"/>
          <p:cNvSpPr/>
          <p:nvPr/>
        </p:nvSpPr>
        <p:spPr>
          <a:xfrm>
            <a:off x="31352"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3"/>
            <a:stretch>
              <a:fillRect/>
            </a:stretch>
          </a:blipFill>
        </p:spPr>
        <p:txBody>
          <a:bodyPr/>
          <a:lstStyle/>
          <a:p>
            <a:endParaRPr lang="en-US"/>
          </a:p>
        </p:txBody>
      </p:sp>
      <p:sp>
        <p:nvSpPr>
          <p:cNvPr id="15" name="AutoShape 15"/>
          <p:cNvSpPr/>
          <p:nvPr/>
        </p:nvSpPr>
        <p:spPr>
          <a:xfrm>
            <a:off x="11392453" y="9458828"/>
            <a:ext cx="3282864" cy="0"/>
          </a:xfrm>
          <a:prstGeom prst="line">
            <a:avLst/>
          </a:prstGeom>
          <a:ln w="38100" cap="flat">
            <a:solidFill>
              <a:srgbClr val="000000"/>
            </a:solidFill>
            <a:prstDash val="solid"/>
            <a:headEnd type="none" w="sm" len="sm"/>
            <a:tailEnd type="none" w="sm" len="sm"/>
          </a:ln>
        </p:spPr>
        <p:txBody>
          <a:bodyPr/>
          <a:lstStyle/>
          <a:p>
            <a:endParaRPr lang="en-US"/>
          </a:p>
        </p:txBody>
      </p:sp>
      <p:sp>
        <p:nvSpPr>
          <p:cNvPr id="16" name="TextBox 16"/>
          <p:cNvSpPr txBox="1"/>
          <p:nvPr/>
        </p:nvSpPr>
        <p:spPr>
          <a:xfrm>
            <a:off x="9398452" y="2430069"/>
            <a:ext cx="7671768" cy="1203192"/>
          </a:xfrm>
          <a:prstGeom prst="rect">
            <a:avLst/>
          </a:prstGeom>
        </p:spPr>
        <p:txBody>
          <a:bodyPr lIns="0" tIns="0" rIns="0" bIns="0" rtlCol="0" anchor="t">
            <a:spAutoFit/>
          </a:bodyPr>
          <a:lstStyle/>
          <a:p>
            <a:pPr>
              <a:lnSpc>
                <a:spcPts val="9394"/>
              </a:lnSpc>
            </a:pPr>
            <a:r>
              <a:rPr lang="en-US" sz="8098">
                <a:solidFill>
                  <a:srgbClr val="000000"/>
                </a:solidFill>
                <a:latin typeface="RoxboroughCF Bold"/>
              </a:rPr>
              <a:t>Kellin Ramirez</a:t>
            </a:r>
          </a:p>
        </p:txBody>
      </p:sp>
      <p:sp>
        <p:nvSpPr>
          <p:cNvPr id="17" name="TextBox 17"/>
          <p:cNvSpPr txBox="1"/>
          <p:nvPr/>
        </p:nvSpPr>
        <p:spPr>
          <a:xfrm>
            <a:off x="9267463" y="3835016"/>
            <a:ext cx="8751177" cy="1037074"/>
          </a:xfrm>
          <a:prstGeom prst="rect">
            <a:avLst/>
          </a:prstGeom>
        </p:spPr>
        <p:txBody>
          <a:bodyPr lIns="0" tIns="0" rIns="0" bIns="0" rtlCol="0" anchor="t">
            <a:spAutoFit/>
          </a:bodyPr>
          <a:lstStyle/>
          <a:p>
            <a:pPr>
              <a:lnSpc>
                <a:spcPts val="4418"/>
              </a:lnSpc>
            </a:pPr>
            <a:r>
              <a:rPr lang="en-US" sz="3808" spc="529">
                <a:solidFill>
                  <a:srgbClr val="000000"/>
                </a:solidFill>
                <a:latin typeface="RoxboroughCF Bold"/>
              </a:rPr>
              <a:t>Federal Income Tax Course</a:t>
            </a:r>
          </a:p>
          <a:p>
            <a:pPr>
              <a:lnSpc>
                <a:spcPts val="3756"/>
              </a:lnSpc>
            </a:pPr>
            <a:endParaRPr lang="en-US" sz="3808" spc="529">
              <a:solidFill>
                <a:srgbClr val="000000"/>
              </a:solidFill>
              <a:latin typeface="RoxboroughCF Bold"/>
            </a:endParaRPr>
          </a:p>
        </p:txBody>
      </p:sp>
      <p:sp>
        <p:nvSpPr>
          <p:cNvPr id="18" name="TextBox 18"/>
          <p:cNvSpPr txBox="1"/>
          <p:nvPr/>
        </p:nvSpPr>
        <p:spPr>
          <a:xfrm>
            <a:off x="2819400" y="202266"/>
            <a:ext cx="12126481" cy="1024187"/>
          </a:xfrm>
          <a:prstGeom prst="rect">
            <a:avLst/>
          </a:prstGeom>
        </p:spPr>
        <p:txBody>
          <a:bodyPr wrap="square" lIns="0" tIns="0" rIns="0" bIns="0" rtlCol="0" anchor="t">
            <a:spAutoFit/>
          </a:bodyPr>
          <a:lstStyle/>
          <a:p>
            <a:pPr algn="ctr">
              <a:lnSpc>
                <a:spcPts val="8400"/>
              </a:lnSpc>
            </a:pPr>
            <a:r>
              <a:rPr lang="en-US" sz="6000" dirty="0">
                <a:solidFill>
                  <a:srgbClr val="000000"/>
                </a:solidFill>
                <a:latin typeface="Canva Sans Bold"/>
              </a:rPr>
              <a:t>National Tax Training School</a:t>
            </a:r>
          </a:p>
        </p:txBody>
      </p:sp>
      <p:sp>
        <p:nvSpPr>
          <p:cNvPr id="19" name="TextBox 19"/>
          <p:cNvSpPr txBox="1"/>
          <p:nvPr/>
        </p:nvSpPr>
        <p:spPr>
          <a:xfrm>
            <a:off x="9398452" y="4660623"/>
            <a:ext cx="7991837" cy="4597677"/>
          </a:xfrm>
          <a:prstGeom prst="rect">
            <a:avLst/>
          </a:prstGeom>
        </p:spPr>
        <p:txBody>
          <a:bodyPr lIns="0" tIns="0" rIns="0" bIns="0" rtlCol="0" anchor="t">
            <a:spAutoFit/>
          </a:bodyPr>
          <a:lstStyle/>
          <a:p>
            <a:pPr algn="ctr">
              <a:lnSpc>
                <a:spcPts val="3309"/>
              </a:lnSpc>
              <a:spcBef>
                <a:spcPct val="0"/>
              </a:spcBef>
            </a:pPr>
            <a:r>
              <a:rPr lang="en-US" sz="2364" spc="172">
                <a:solidFill>
                  <a:srgbClr val="000000"/>
                </a:solidFill>
                <a:latin typeface="Garet"/>
              </a:rPr>
              <a:t>Balancing the demands of parenthood with her aspirations, Kellin embarked on the tax course journey while finding time amidst her many responsibilities. Upon successfully completing the program, she secured a position as a tax preparer at a local office. Citing her diligence and competence, her employer eventually extended an offer for her to take ownership of the establishment.  Kellin now stands as the proud owner of a tax preparation office in her hometown.</a:t>
            </a:r>
          </a:p>
        </p:txBody>
      </p:sp>
    </p:spTree>
  </p:cSld>
  <p:clrMapOvr>
    <a:masterClrMapping/>
  </p:clrMapOvr>
  <p:transition spd="slow" advTm="12000">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90792" y="1483644"/>
            <a:ext cx="9506417" cy="4840100"/>
            <a:chOff x="0" y="0"/>
            <a:chExt cx="1182341" cy="601978"/>
          </a:xfrm>
        </p:grpSpPr>
        <p:sp>
          <p:nvSpPr>
            <p:cNvPr id="3" name="Freeform 3"/>
            <p:cNvSpPr/>
            <p:nvPr/>
          </p:nvSpPr>
          <p:spPr>
            <a:xfrm>
              <a:off x="0" y="0"/>
              <a:ext cx="1182341" cy="601978"/>
            </a:xfrm>
            <a:custGeom>
              <a:avLst/>
              <a:gdLst/>
              <a:ahLst/>
              <a:cxnLst/>
              <a:rect l="l" t="t" r="r" b="b"/>
              <a:pathLst>
                <a:path w="1182341" h="601978">
                  <a:moveTo>
                    <a:pt x="0" y="0"/>
                  </a:moveTo>
                  <a:lnTo>
                    <a:pt x="1182341" y="0"/>
                  </a:lnTo>
                  <a:lnTo>
                    <a:pt x="1182341" y="601978"/>
                  </a:lnTo>
                  <a:lnTo>
                    <a:pt x="0" y="601978"/>
                  </a:lnTo>
                  <a:close/>
                </a:path>
              </a:pathLst>
            </a:custGeom>
            <a:blipFill>
              <a:blip r:embed="rId2"/>
              <a:stretch>
                <a:fillRect b="-30888"/>
              </a:stretch>
            </a:blipFill>
          </p:spPr>
          <p:txBody>
            <a:bodyPr/>
            <a:lstStyle/>
            <a:p>
              <a:endParaRPr lang="en-US"/>
            </a:p>
          </p:txBody>
        </p:sp>
      </p:grpSp>
      <p:grpSp>
        <p:nvGrpSpPr>
          <p:cNvPr id="4" name="Group 4"/>
          <p:cNvGrpSpPr/>
          <p:nvPr/>
        </p:nvGrpSpPr>
        <p:grpSpPr>
          <a:xfrm>
            <a:off x="17115501" y="-226028"/>
            <a:ext cx="1522232" cy="1254728"/>
            <a:chOff x="0" y="0"/>
            <a:chExt cx="400917" cy="330463"/>
          </a:xfrm>
        </p:grpSpPr>
        <p:sp>
          <p:nvSpPr>
            <p:cNvPr id="5" name="Freeform 5"/>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6" name="TextBox 6"/>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grpSp>
        <p:nvGrpSpPr>
          <p:cNvPr id="7" name="Group 7"/>
          <p:cNvGrpSpPr/>
          <p:nvPr/>
        </p:nvGrpSpPr>
        <p:grpSpPr>
          <a:xfrm>
            <a:off x="-493532" y="9258300"/>
            <a:ext cx="1522232" cy="1254728"/>
            <a:chOff x="0" y="0"/>
            <a:chExt cx="400917" cy="330463"/>
          </a:xfrm>
        </p:grpSpPr>
        <p:sp>
          <p:nvSpPr>
            <p:cNvPr id="8" name="Freeform 8"/>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9" name="TextBox 9"/>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sp>
        <p:nvSpPr>
          <p:cNvPr id="10" name="Freeform 10"/>
          <p:cNvSpPr/>
          <p:nvPr/>
        </p:nvSpPr>
        <p:spPr>
          <a:xfrm>
            <a:off x="228336"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3"/>
            <a:stretch>
              <a:fillRect/>
            </a:stretch>
          </a:blipFill>
        </p:spPr>
        <p:txBody>
          <a:bodyPr/>
          <a:lstStyle/>
          <a:p>
            <a:endParaRPr lang="en-US"/>
          </a:p>
        </p:txBody>
      </p:sp>
      <p:sp>
        <p:nvSpPr>
          <p:cNvPr id="11" name="AutoShape 11"/>
          <p:cNvSpPr/>
          <p:nvPr/>
        </p:nvSpPr>
        <p:spPr>
          <a:xfrm>
            <a:off x="5110308" y="1250266"/>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12" name="TextBox 12"/>
          <p:cNvSpPr txBox="1"/>
          <p:nvPr/>
        </p:nvSpPr>
        <p:spPr>
          <a:xfrm>
            <a:off x="5243946" y="6342794"/>
            <a:ext cx="7800107" cy="1133978"/>
          </a:xfrm>
          <a:prstGeom prst="rect">
            <a:avLst/>
          </a:prstGeom>
        </p:spPr>
        <p:txBody>
          <a:bodyPr lIns="0" tIns="0" rIns="0" bIns="0" rtlCol="0" anchor="t">
            <a:spAutoFit/>
          </a:bodyPr>
          <a:lstStyle/>
          <a:p>
            <a:pPr algn="ctr">
              <a:lnSpc>
                <a:spcPts val="8814"/>
              </a:lnSpc>
            </a:pPr>
            <a:r>
              <a:rPr lang="en-US" sz="7598">
                <a:solidFill>
                  <a:srgbClr val="000000"/>
                </a:solidFill>
                <a:latin typeface="RoxboroughCF Bold"/>
              </a:rPr>
              <a:t>Heather Jelonek</a:t>
            </a:r>
          </a:p>
        </p:txBody>
      </p:sp>
      <p:sp>
        <p:nvSpPr>
          <p:cNvPr id="13" name="TextBox 13"/>
          <p:cNvSpPr txBox="1"/>
          <p:nvPr/>
        </p:nvSpPr>
        <p:spPr>
          <a:xfrm>
            <a:off x="3650187" y="202266"/>
            <a:ext cx="10987627" cy="1024187"/>
          </a:xfrm>
          <a:prstGeom prst="rect">
            <a:avLst/>
          </a:prstGeom>
        </p:spPr>
        <p:txBody>
          <a:bodyPr lIns="0" tIns="0" rIns="0" bIns="0" rtlCol="0" anchor="t">
            <a:spAutoFit/>
          </a:bodyPr>
          <a:lstStyle/>
          <a:p>
            <a:pPr algn="ctr">
              <a:lnSpc>
                <a:spcPts val="8400"/>
              </a:lnSpc>
            </a:pPr>
            <a:r>
              <a:rPr lang="en-US" sz="6000">
                <a:solidFill>
                  <a:srgbClr val="000000"/>
                </a:solidFill>
                <a:latin typeface="Canva Sans Bold"/>
              </a:rPr>
              <a:t>Cummings Graduate Institute</a:t>
            </a:r>
          </a:p>
        </p:txBody>
      </p:sp>
      <p:sp>
        <p:nvSpPr>
          <p:cNvPr id="14" name="TextBox 14"/>
          <p:cNvSpPr txBox="1"/>
          <p:nvPr/>
        </p:nvSpPr>
        <p:spPr>
          <a:xfrm>
            <a:off x="2775348" y="7617487"/>
            <a:ext cx="12737303" cy="575327"/>
          </a:xfrm>
          <a:prstGeom prst="rect">
            <a:avLst/>
          </a:prstGeom>
        </p:spPr>
        <p:txBody>
          <a:bodyPr lIns="0" tIns="0" rIns="0" bIns="0" rtlCol="0" anchor="t">
            <a:spAutoFit/>
          </a:bodyPr>
          <a:lstStyle/>
          <a:p>
            <a:pPr algn="ctr">
              <a:lnSpc>
                <a:spcPts val="4095"/>
              </a:lnSpc>
            </a:pPr>
            <a:r>
              <a:rPr lang="en-US" sz="4500" spc="108">
                <a:solidFill>
                  <a:srgbClr val="000000"/>
                </a:solidFill>
                <a:latin typeface="Helveticish"/>
              </a:rPr>
              <a:t>Doctor of Behavioral Health</a:t>
            </a:r>
          </a:p>
        </p:txBody>
      </p:sp>
      <p:sp>
        <p:nvSpPr>
          <p:cNvPr id="15" name="TextBox 15"/>
          <p:cNvSpPr txBox="1"/>
          <p:nvPr/>
        </p:nvSpPr>
        <p:spPr>
          <a:xfrm>
            <a:off x="857573" y="8145189"/>
            <a:ext cx="17430427" cy="1699537"/>
          </a:xfrm>
          <a:prstGeom prst="rect">
            <a:avLst/>
          </a:prstGeom>
        </p:spPr>
        <p:txBody>
          <a:bodyPr lIns="0" tIns="0" rIns="0" bIns="0" rtlCol="0" anchor="t">
            <a:spAutoFit/>
          </a:bodyPr>
          <a:lstStyle/>
          <a:p>
            <a:pPr algn="ctr">
              <a:lnSpc>
                <a:spcPts val="3449"/>
              </a:lnSpc>
              <a:spcBef>
                <a:spcPct val="0"/>
              </a:spcBef>
            </a:pPr>
            <a:r>
              <a:rPr lang="en-US" sz="2464" spc="179">
                <a:solidFill>
                  <a:srgbClr val="000000"/>
                </a:solidFill>
                <a:latin typeface="Garet"/>
              </a:rPr>
              <a:t>Dr. Jelonek spent two decades working in the healthcare industry before beginning the DBH program at CGI. After focusing a majority of her research on trauma and health equity, she used her culminating project to test the readiness of her state for implementing trauma-informed training across five provider networks.</a:t>
            </a:r>
          </a:p>
        </p:txBody>
      </p:sp>
    </p:spTree>
  </p:cSld>
  <p:clrMapOvr>
    <a:masterClrMapping/>
  </p:clrMapOvr>
  <p:transition spd="slow" advTm="12000">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5501" y="-226028"/>
            <a:ext cx="1522232" cy="1254728"/>
            <a:chOff x="0" y="0"/>
            <a:chExt cx="400917" cy="330463"/>
          </a:xfrm>
        </p:grpSpPr>
        <p:sp>
          <p:nvSpPr>
            <p:cNvPr id="3" name="Freeform 3"/>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4" name="TextBox 4"/>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grpSp>
        <p:nvGrpSpPr>
          <p:cNvPr id="5" name="Group 5"/>
          <p:cNvGrpSpPr/>
          <p:nvPr/>
        </p:nvGrpSpPr>
        <p:grpSpPr>
          <a:xfrm>
            <a:off x="-493532" y="9258300"/>
            <a:ext cx="1522232" cy="1254728"/>
            <a:chOff x="0" y="0"/>
            <a:chExt cx="400917" cy="330463"/>
          </a:xfrm>
        </p:grpSpPr>
        <p:sp>
          <p:nvSpPr>
            <p:cNvPr id="6" name="Freeform 6"/>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7" name="TextBox 7"/>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sp>
        <p:nvSpPr>
          <p:cNvPr id="8" name="Freeform 8"/>
          <p:cNvSpPr/>
          <p:nvPr/>
        </p:nvSpPr>
        <p:spPr>
          <a:xfrm>
            <a:off x="228336"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2"/>
            <a:stretch>
              <a:fillRect/>
            </a:stretch>
          </a:blipFill>
        </p:spPr>
        <p:txBody>
          <a:bodyPr/>
          <a:lstStyle/>
          <a:p>
            <a:endParaRPr lang="en-US"/>
          </a:p>
        </p:txBody>
      </p:sp>
      <p:sp>
        <p:nvSpPr>
          <p:cNvPr id="9" name="AutoShape 9"/>
          <p:cNvSpPr/>
          <p:nvPr/>
        </p:nvSpPr>
        <p:spPr>
          <a:xfrm>
            <a:off x="5110308" y="1250266"/>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10" name="TextBox 10"/>
          <p:cNvSpPr txBox="1"/>
          <p:nvPr/>
        </p:nvSpPr>
        <p:spPr>
          <a:xfrm>
            <a:off x="5243947" y="2276170"/>
            <a:ext cx="7800107" cy="946399"/>
          </a:xfrm>
          <a:prstGeom prst="rect">
            <a:avLst/>
          </a:prstGeom>
        </p:spPr>
        <p:txBody>
          <a:bodyPr lIns="0" tIns="0" rIns="0" bIns="0" rtlCol="0" anchor="t">
            <a:spAutoFit/>
          </a:bodyPr>
          <a:lstStyle/>
          <a:p>
            <a:pPr algn="ctr">
              <a:lnSpc>
                <a:spcPts val="7306"/>
              </a:lnSpc>
            </a:pPr>
            <a:r>
              <a:rPr lang="en-US" sz="6298" dirty="0">
                <a:solidFill>
                  <a:srgbClr val="000000"/>
                </a:solidFill>
                <a:latin typeface="RoxboroughCF Bold"/>
              </a:rPr>
              <a:t>James Holyfield</a:t>
            </a:r>
          </a:p>
        </p:txBody>
      </p:sp>
      <p:sp>
        <p:nvSpPr>
          <p:cNvPr id="11" name="TextBox 11"/>
          <p:cNvSpPr txBox="1"/>
          <p:nvPr/>
        </p:nvSpPr>
        <p:spPr>
          <a:xfrm>
            <a:off x="5867400" y="185980"/>
            <a:ext cx="6257227" cy="1024187"/>
          </a:xfrm>
          <a:prstGeom prst="rect">
            <a:avLst/>
          </a:prstGeom>
        </p:spPr>
        <p:txBody>
          <a:bodyPr wrap="square" lIns="0" tIns="0" rIns="0" bIns="0" rtlCol="0" anchor="t">
            <a:spAutoFit/>
          </a:bodyPr>
          <a:lstStyle/>
          <a:p>
            <a:pPr algn="ctr">
              <a:lnSpc>
                <a:spcPts val="8400"/>
              </a:lnSpc>
            </a:pPr>
            <a:r>
              <a:rPr lang="en-US" sz="6000" dirty="0">
                <a:solidFill>
                  <a:srgbClr val="000000"/>
                </a:solidFill>
                <a:latin typeface="Canva Sans Bold"/>
              </a:rPr>
              <a:t>Laurus College</a:t>
            </a:r>
          </a:p>
        </p:txBody>
      </p:sp>
      <p:sp>
        <p:nvSpPr>
          <p:cNvPr id="12" name="TextBox 12"/>
          <p:cNvSpPr txBox="1"/>
          <p:nvPr/>
        </p:nvSpPr>
        <p:spPr>
          <a:xfrm>
            <a:off x="2775347" y="3760838"/>
            <a:ext cx="12737303" cy="492396"/>
          </a:xfrm>
          <a:prstGeom prst="rect">
            <a:avLst/>
          </a:prstGeom>
        </p:spPr>
        <p:txBody>
          <a:bodyPr lIns="0" tIns="0" rIns="0" bIns="0" rtlCol="0" anchor="t">
            <a:spAutoFit/>
          </a:bodyPr>
          <a:lstStyle/>
          <a:p>
            <a:pPr algn="ctr">
              <a:lnSpc>
                <a:spcPts val="3458"/>
              </a:lnSpc>
            </a:pPr>
            <a:r>
              <a:rPr lang="en-US" sz="3800" spc="91">
                <a:solidFill>
                  <a:srgbClr val="000000"/>
                </a:solidFill>
                <a:latin typeface="Helveticish"/>
              </a:rPr>
              <a:t>BA in Business Systems Management</a:t>
            </a:r>
          </a:p>
        </p:txBody>
      </p:sp>
      <p:sp>
        <p:nvSpPr>
          <p:cNvPr id="13" name="TextBox 13"/>
          <p:cNvSpPr txBox="1"/>
          <p:nvPr/>
        </p:nvSpPr>
        <p:spPr>
          <a:xfrm>
            <a:off x="9568024" y="8145189"/>
            <a:ext cx="9525" cy="413662"/>
          </a:xfrm>
          <a:prstGeom prst="rect">
            <a:avLst/>
          </a:prstGeom>
        </p:spPr>
        <p:txBody>
          <a:bodyPr lIns="0" tIns="0" rIns="0" bIns="0" rtlCol="0" anchor="t">
            <a:spAutoFit/>
          </a:bodyPr>
          <a:lstStyle/>
          <a:p>
            <a:pPr algn="ctr">
              <a:lnSpc>
                <a:spcPts val="3449"/>
              </a:lnSpc>
              <a:spcBef>
                <a:spcPct val="0"/>
              </a:spcBef>
            </a:pPr>
            <a:endParaRPr/>
          </a:p>
        </p:txBody>
      </p:sp>
      <p:sp>
        <p:nvSpPr>
          <p:cNvPr id="14" name="TextBox 14"/>
          <p:cNvSpPr txBox="1"/>
          <p:nvPr/>
        </p:nvSpPr>
        <p:spPr>
          <a:xfrm>
            <a:off x="619126" y="4638263"/>
            <a:ext cx="17030702" cy="3779817"/>
          </a:xfrm>
          <a:prstGeom prst="rect">
            <a:avLst/>
          </a:prstGeom>
        </p:spPr>
        <p:txBody>
          <a:bodyPr wrap="square" lIns="0" tIns="0" rIns="0" bIns="0" rtlCol="0" anchor="t">
            <a:spAutoFit/>
          </a:bodyPr>
          <a:lstStyle/>
          <a:p>
            <a:pPr algn="ctr">
              <a:lnSpc>
                <a:spcPts val="3729"/>
              </a:lnSpc>
              <a:spcBef>
                <a:spcPct val="0"/>
              </a:spcBef>
            </a:pPr>
            <a:r>
              <a:rPr lang="en-US" sz="2664" spc="194" dirty="0">
                <a:solidFill>
                  <a:srgbClr val="000000"/>
                </a:solidFill>
                <a:latin typeface="Garet"/>
              </a:rPr>
              <a:t>Mr. James Holyfield is an individual who lives his life in gratitude every day, no matter what. His resume includes a wide variety of life experiences and adventures including: serving ten years in the United States Navy as a Hospital (Nurse) Corpsman; graduating from the prestigious Ringling Brothers Barnum and Bailey Clown College and performing as a professional clown; training in classical ballet at the John Barker School of Classical Dance Education in New York City; James’ passion for learning eventually led him to Laurus College where, at the age of 69, James earned his bachelor’s degree in Business Systems Management</a:t>
            </a:r>
          </a:p>
        </p:txBody>
      </p:sp>
    </p:spTree>
  </p:cSld>
  <p:clrMapOvr>
    <a:masterClrMapping/>
  </p:clrMapOvr>
  <p:transition spd="slow" advTm="12000">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8200" y="2651688"/>
            <a:ext cx="6705600" cy="6461951"/>
            <a:chOff x="0" y="0"/>
            <a:chExt cx="1239208" cy="1256313"/>
          </a:xfrm>
        </p:grpSpPr>
        <p:sp>
          <p:nvSpPr>
            <p:cNvPr id="3" name="Freeform 3"/>
            <p:cNvSpPr/>
            <p:nvPr/>
          </p:nvSpPr>
          <p:spPr>
            <a:xfrm>
              <a:off x="0" y="0"/>
              <a:ext cx="1239208" cy="1256313"/>
            </a:xfrm>
            <a:custGeom>
              <a:avLst/>
              <a:gdLst/>
              <a:ahLst/>
              <a:cxnLst/>
              <a:rect l="l" t="t" r="r" b="b"/>
              <a:pathLst>
                <a:path w="1239208" h="1256313">
                  <a:moveTo>
                    <a:pt x="0" y="0"/>
                  </a:moveTo>
                  <a:lnTo>
                    <a:pt x="1239208" y="0"/>
                  </a:lnTo>
                  <a:lnTo>
                    <a:pt x="1239208" y="1256313"/>
                  </a:lnTo>
                  <a:lnTo>
                    <a:pt x="0" y="1256313"/>
                  </a:lnTo>
                  <a:close/>
                </a:path>
              </a:pathLst>
            </a:custGeom>
            <a:blipFill>
              <a:blip r:embed="rId2"/>
              <a:stretch>
                <a:fillRect l="-26110" r="-26110"/>
              </a:stretch>
            </a:blipFill>
          </p:spPr>
          <p:txBody>
            <a:bodyPr/>
            <a:lstStyle/>
            <a:p>
              <a:endParaRPr lang="en-US"/>
            </a:p>
          </p:txBody>
        </p:sp>
      </p:grpSp>
      <p:grpSp>
        <p:nvGrpSpPr>
          <p:cNvPr id="4" name="Group 4"/>
          <p:cNvGrpSpPr/>
          <p:nvPr/>
        </p:nvGrpSpPr>
        <p:grpSpPr>
          <a:xfrm>
            <a:off x="17115501" y="-226028"/>
            <a:ext cx="1522232" cy="1254728"/>
            <a:chOff x="0" y="0"/>
            <a:chExt cx="400917" cy="330463"/>
          </a:xfrm>
        </p:grpSpPr>
        <p:sp>
          <p:nvSpPr>
            <p:cNvPr id="5" name="Freeform 5"/>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6" name="TextBox 6"/>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grpSp>
        <p:nvGrpSpPr>
          <p:cNvPr id="7" name="Group 7"/>
          <p:cNvGrpSpPr/>
          <p:nvPr/>
        </p:nvGrpSpPr>
        <p:grpSpPr>
          <a:xfrm>
            <a:off x="16765768" y="9258300"/>
            <a:ext cx="1522232" cy="1254728"/>
            <a:chOff x="0" y="0"/>
            <a:chExt cx="400917" cy="330463"/>
          </a:xfrm>
        </p:grpSpPr>
        <p:sp>
          <p:nvSpPr>
            <p:cNvPr id="8" name="Freeform 8"/>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9" name="TextBox 9"/>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sp>
        <p:nvSpPr>
          <p:cNvPr id="10" name="AutoShape 10"/>
          <p:cNvSpPr/>
          <p:nvPr/>
        </p:nvSpPr>
        <p:spPr>
          <a:xfrm>
            <a:off x="5681329" y="1302694"/>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11" name="Freeform 11"/>
          <p:cNvSpPr/>
          <p:nvPr/>
        </p:nvSpPr>
        <p:spPr>
          <a:xfrm>
            <a:off x="166063"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3"/>
            <a:stretch>
              <a:fillRect/>
            </a:stretch>
          </a:blipFill>
        </p:spPr>
        <p:txBody>
          <a:bodyPr/>
          <a:lstStyle/>
          <a:p>
            <a:endParaRPr lang="en-US"/>
          </a:p>
        </p:txBody>
      </p:sp>
      <p:sp>
        <p:nvSpPr>
          <p:cNvPr id="12" name="TextBox 12"/>
          <p:cNvSpPr txBox="1"/>
          <p:nvPr/>
        </p:nvSpPr>
        <p:spPr>
          <a:xfrm>
            <a:off x="8698860" y="1730832"/>
            <a:ext cx="7656308" cy="1133978"/>
          </a:xfrm>
          <a:prstGeom prst="rect">
            <a:avLst/>
          </a:prstGeom>
        </p:spPr>
        <p:txBody>
          <a:bodyPr lIns="0" tIns="0" rIns="0" bIns="0" rtlCol="0" anchor="t">
            <a:spAutoFit/>
          </a:bodyPr>
          <a:lstStyle/>
          <a:p>
            <a:pPr algn="ctr">
              <a:lnSpc>
                <a:spcPts val="8814"/>
              </a:lnSpc>
            </a:pPr>
            <a:r>
              <a:rPr lang="en-US" sz="7598">
                <a:solidFill>
                  <a:srgbClr val="000000"/>
                </a:solidFill>
                <a:latin typeface="RoxboroughCF Bold"/>
              </a:rPr>
              <a:t>JD Lowrey</a:t>
            </a:r>
          </a:p>
        </p:txBody>
      </p:sp>
      <p:sp>
        <p:nvSpPr>
          <p:cNvPr id="13" name="TextBox 13"/>
          <p:cNvSpPr txBox="1"/>
          <p:nvPr/>
        </p:nvSpPr>
        <p:spPr>
          <a:xfrm>
            <a:off x="8506886" y="4100880"/>
            <a:ext cx="8040256" cy="5383172"/>
          </a:xfrm>
          <a:prstGeom prst="rect">
            <a:avLst/>
          </a:prstGeom>
        </p:spPr>
        <p:txBody>
          <a:bodyPr lIns="0" tIns="0" rIns="0" bIns="0" rtlCol="0" anchor="t">
            <a:spAutoFit/>
          </a:bodyPr>
          <a:lstStyle/>
          <a:p>
            <a:pPr algn="just">
              <a:lnSpc>
                <a:spcPts val="3589"/>
              </a:lnSpc>
            </a:pPr>
            <a:endParaRPr/>
          </a:p>
          <a:p>
            <a:pPr algn="just">
              <a:lnSpc>
                <a:spcPts val="3589"/>
              </a:lnSpc>
            </a:pPr>
            <a:r>
              <a:rPr lang="en-US" sz="2564">
                <a:solidFill>
                  <a:srgbClr val="000000"/>
                </a:solidFill>
                <a:latin typeface="Poppins"/>
              </a:rPr>
              <a:t>JD serves as the Student Ministries Pastor at Cornerstone Ministries in Murrysville, PA. His passion for ministry is to use his unique gifts and leadership abilities to help young people grow in their relationship to Christ. JD was a stellar student evidenced in his academic scholarship and his commitment to life long learning. JD seeks to use his unique gifts and leadership abilities to inspire transformation, cultivate genuine connections, and empower others</a:t>
            </a:r>
          </a:p>
          <a:p>
            <a:pPr algn="just">
              <a:lnSpc>
                <a:spcPts val="3589"/>
              </a:lnSpc>
              <a:spcBef>
                <a:spcPct val="0"/>
              </a:spcBef>
            </a:pPr>
            <a:endParaRPr lang="en-US" sz="2564">
              <a:solidFill>
                <a:srgbClr val="000000"/>
              </a:solidFill>
              <a:latin typeface="Poppins"/>
            </a:endParaRPr>
          </a:p>
        </p:txBody>
      </p:sp>
      <p:grpSp>
        <p:nvGrpSpPr>
          <p:cNvPr id="14" name="Group 14"/>
          <p:cNvGrpSpPr/>
          <p:nvPr/>
        </p:nvGrpSpPr>
        <p:grpSpPr>
          <a:xfrm>
            <a:off x="9344694" y="2921960"/>
            <a:ext cx="6364640" cy="1831586"/>
            <a:chOff x="0" y="0"/>
            <a:chExt cx="8486187" cy="2442115"/>
          </a:xfrm>
        </p:grpSpPr>
        <p:sp>
          <p:nvSpPr>
            <p:cNvPr id="15" name="TextBox 15"/>
            <p:cNvSpPr txBox="1"/>
            <p:nvPr/>
          </p:nvSpPr>
          <p:spPr>
            <a:xfrm>
              <a:off x="0" y="123825"/>
              <a:ext cx="8486187" cy="1731751"/>
            </a:xfrm>
            <a:prstGeom prst="rect">
              <a:avLst/>
            </a:prstGeom>
          </p:spPr>
          <p:txBody>
            <a:bodyPr lIns="0" tIns="0" rIns="0" bIns="0" rtlCol="0" anchor="t">
              <a:spAutoFit/>
            </a:bodyPr>
            <a:lstStyle/>
            <a:p>
              <a:pPr algn="ctr">
                <a:lnSpc>
                  <a:spcPts val="4732"/>
                </a:lnSpc>
              </a:pPr>
              <a:r>
                <a:rPr lang="en-US" sz="5200" spc="124">
                  <a:solidFill>
                    <a:srgbClr val="000000"/>
                  </a:solidFill>
                  <a:latin typeface="Helveticish"/>
                </a:rPr>
                <a:t>Master of Ministry Leadership</a:t>
              </a:r>
            </a:p>
          </p:txBody>
        </p:sp>
        <p:sp>
          <p:nvSpPr>
            <p:cNvPr id="16" name="TextBox 16"/>
            <p:cNvSpPr txBox="1"/>
            <p:nvPr/>
          </p:nvSpPr>
          <p:spPr>
            <a:xfrm>
              <a:off x="683498" y="1869472"/>
              <a:ext cx="7119190" cy="572643"/>
            </a:xfrm>
            <a:prstGeom prst="rect">
              <a:avLst/>
            </a:prstGeom>
          </p:spPr>
          <p:txBody>
            <a:bodyPr lIns="0" tIns="0" rIns="0" bIns="0" rtlCol="0" anchor="t">
              <a:spAutoFit/>
            </a:bodyPr>
            <a:lstStyle/>
            <a:p>
              <a:pPr algn="ctr">
                <a:lnSpc>
                  <a:spcPts val="3401"/>
                </a:lnSpc>
              </a:pPr>
              <a:endParaRPr/>
            </a:p>
          </p:txBody>
        </p:sp>
      </p:grpSp>
      <p:sp>
        <p:nvSpPr>
          <p:cNvPr id="17" name="TextBox 17"/>
          <p:cNvSpPr txBox="1"/>
          <p:nvPr/>
        </p:nvSpPr>
        <p:spPr>
          <a:xfrm>
            <a:off x="5681329" y="202266"/>
            <a:ext cx="7919552" cy="1024187"/>
          </a:xfrm>
          <a:prstGeom prst="rect">
            <a:avLst/>
          </a:prstGeom>
        </p:spPr>
        <p:txBody>
          <a:bodyPr lIns="0" tIns="0" rIns="0" bIns="0" rtlCol="0" anchor="t">
            <a:spAutoFit/>
          </a:bodyPr>
          <a:lstStyle/>
          <a:p>
            <a:pPr algn="ctr">
              <a:lnSpc>
                <a:spcPts val="8400"/>
              </a:lnSpc>
            </a:pPr>
            <a:r>
              <a:rPr lang="en-US" sz="6000">
                <a:solidFill>
                  <a:srgbClr val="000000"/>
                </a:solidFill>
                <a:latin typeface="Canva Sans Bold"/>
              </a:rPr>
              <a:t>Rockbridge Seminary</a:t>
            </a:r>
          </a:p>
        </p:txBody>
      </p:sp>
      <p:grpSp>
        <p:nvGrpSpPr>
          <p:cNvPr id="18" name="Group 18"/>
          <p:cNvGrpSpPr/>
          <p:nvPr/>
        </p:nvGrpSpPr>
        <p:grpSpPr>
          <a:xfrm>
            <a:off x="-23813" y="9334500"/>
            <a:ext cx="1656942" cy="1316971"/>
            <a:chOff x="0" y="0"/>
            <a:chExt cx="436396" cy="346856"/>
          </a:xfrm>
        </p:grpSpPr>
        <p:sp>
          <p:nvSpPr>
            <p:cNvPr id="19" name="Freeform 19"/>
            <p:cNvSpPr/>
            <p:nvPr/>
          </p:nvSpPr>
          <p:spPr>
            <a:xfrm>
              <a:off x="0" y="0"/>
              <a:ext cx="436396" cy="346856"/>
            </a:xfrm>
            <a:custGeom>
              <a:avLst/>
              <a:gdLst/>
              <a:ahLst/>
              <a:cxnLst/>
              <a:rect l="l" t="t" r="r" b="b"/>
              <a:pathLst>
                <a:path w="436396" h="346856">
                  <a:moveTo>
                    <a:pt x="0" y="0"/>
                  </a:moveTo>
                  <a:lnTo>
                    <a:pt x="436396" y="0"/>
                  </a:lnTo>
                  <a:lnTo>
                    <a:pt x="436396" y="346856"/>
                  </a:lnTo>
                  <a:lnTo>
                    <a:pt x="0" y="346856"/>
                  </a:lnTo>
                  <a:close/>
                </a:path>
              </a:pathLst>
            </a:custGeom>
            <a:solidFill>
              <a:srgbClr val="000000"/>
            </a:solidFill>
          </p:spPr>
          <p:txBody>
            <a:bodyPr/>
            <a:lstStyle/>
            <a:p>
              <a:endParaRPr lang="en-US"/>
            </a:p>
          </p:txBody>
        </p:sp>
        <p:sp>
          <p:nvSpPr>
            <p:cNvPr id="20" name="TextBox 20"/>
            <p:cNvSpPr txBox="1"/>
            <p:nvPr/>
          </p:nvSpPr>
          <p:spPr>
            <a:xfrm>
              <a:off x="0" y="-38100"/>
              <a:ext cx="436396" cy="384956"/>
            </a:xfrm>
            <a:prstGeom prst="rect">
              <a:avLst/>
            </a:prstGeom>
          </p:spPr>
          <p:txBody>
            <a:bodyPr lIns="50800" tIns="50800" rIns="50800" bIns="50800" rtlCol="0" anchor="ctr"/>
            <a:lstStyle/>
            <a:p>
              <a:pPr algn="ctr">
                <a:lnSpc>
                  <a:spcPts val="2329"/>
                </a:lnSpc>
              </a:pPr>
              <a:endParaRPr/>
            </a:p>
          </p:txBody>
        </p:sp>
      </p:grpSp>
      <p:sp>
        <p:nvSpPr>
          <p:cNvPr id="21" name="AutoShape 21"/>
          <p:cNvSpPr/>
          <p:nvPr/>
        </p:nvSpPr>
        <p:spPr>
          <a:xfrm>
            <a:off x="10885582" y="9484053"/>
            <a:ext cx="3282864" cy="0"/>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869339" y="-226028"/>
            <a:ext cx="1768393" cy="1452481"/>
            <a:chOff x="0" y="0"/>
            <a:chExt cx="465750" cy="382546"/>
          </a:xfrm>
        </p:grpSpPr>
        <p:sp>
          <p:nvSpPr>
            <p:cNvPr id="3" name="Freeform 3"/>
            <p:cNvSpPr/>
            <p:nvPr/>
          </p:nvSpPr>
          <p:spPr>
            <a:xfrm>
              <a:off x="0" y="0"/>
              <a:ext cx="465750" cy="382546"/>
            </a:xfrm>
            <a:custGeom>
              <a:avLst/>
              <a:gdLst/>
              <a:ahLst/>
              <a:cxnLst/>
              <a:rect l="l" t="t" r="r" b="b"/>
              <a:pathLst>
                <a:path w="465750" h="382546">
                  <a:moveTo>
                    <a:pt x="0" y="0"/>
                  </a:moveTo>
                  <a:lnTo>
                    <a:pt x="465750" y="0"/>
                  </a:lnTo>
                  <a:lnTo>
                    <a:pt x="465750" y="382546"/>
                  </a:lnTo>
                  <a:lnTo>
                    <a:pt x="0" y="382546"/>
                  </a:lnTo>
                  <a:close/>
                </a:path>
              </a:pathLst>
            </a:custGeom>
            <a:solidFill>
              <a:srgbClr val="000000"/>
            </a:solidFill>
          </p:spPr>
          <p:txBody>
            <a:bodyPr/>
            <a:lstStyle/>
            <a:p>
              <a:endParaRPr lang="en-US"/>
            </a:p>
          </p:txBody>
        </p:sp>
        <p:sp>
          <p:nvSpPr>
            <p:cNvPr id="4" name="TextBox 4"/>
            <p:cNvSpPr txBox="1"/>
            <p:nvPr/>
          </p:nvSpPr>
          <p:spPr>
            <a:xfrm>
              <a:off x="0" y="-38100"/>
              <a:ext cx="465750" cy="420646"/>
            </a:xfrm>
            <a:prstGeom prst="rect">
              <a:avLst/>
            </a:prstGeom>
          </p:spPr>
          <p:txBody>
            <a:bodyPr lIns="50800" tIns="50800" rIns="50800" bIns="50800" rtlCol="0" anchor="ctr"/>
            <a:lstStyle/>
            <a:p>
              <a:pPr algn="ctr">
                <a:lnSpc>
                  <a:spcPts val="2329"/>
                </a:lnSpc>
              </a:pPr>
              <a:endParaRPr/>
            </a:p>
          </p:txBody>
        </p:sp>
      </p:grpSp>
      <p:grpSp>
        <p:nvGrpSpPr>
          <p:cNvPr id="5" name="Group 5"/>
          <p:cNvGrpSpPr/>
          <p:nvPr/>
        </p:nvGrpSpPr>
        <p:grpSpPr>
          <a:xfrm>
            <a:off x="-243412" y="9527245"/>
            <a:ext cx="1522232" cy="1254728"/>
            <a:chOff x="0" y="0"/>
            <a:chExt cx="400917" cy="330463"/>
          </a:xfrm>
        </p:grpSpPr>
        <p:sp>
          <p:nvSpPr>
            <p:cNvPr id="6" name="Freeform 6"/>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7" name="TextBox 7"/>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grpSp>
        <p:nvGrpSpPr>
          <p:cNvPr id="8" name="Group 8"/>
          <p:cNvGrpSpPr/>
          <p:nvPr/>
        </p:nvGrpSpPr>
        <p:grpSpPr>
          <a:xfrm>
            <a:off x="9519808" y="8390709"/>
            <a:ext cx="2629370" cy="789992"/>
            <a:chOff x="0" y="0"/>
            <a:chExt cx="692509" cy="208064"/>
          </a:xfrm>
        </p:grpSpPr>
        <p:sp>
          <p:nvSpPr>
            <p:cNvPr id="9" name="Freeform 9"/>
            <p:cNvSpPr/>
            <p:nvPr/>
          </p:nvSpPr>
          <p:spPr>
            <a:xfrm>
              <a:off x="0" y="0"/>
              <a:ext cx="692509" cy="208064"/>
            </a:xfrm>
            <a:custGeom>
              <a:avLst/>
              <a:gdLst/>
              <a:ahLst/>
              <a:cxnLst/>
              <a:rect l="l" t="t" r="r" b="b"/>
              <a:pathLst>
                <a:path w="692509" h="208064">
                  <a:moveTo>
                    <a:pt x="0" y="0"/>
                  </a:moveTo>
                  <a:lnTo>
                    <a:pt x="692509" y="0"/>
                  </a:lnTo>
                  <a:lnTo>
                    <a:pt x="692509" y="208064"/>
                  </a:lnTo>
                  <a:lnTo>
                    <a:pt x="0" y="208064"/>
                  </a:lnTo>
                  <a:close/>
                </a:path>
              </a:pathLst>
            </a:custGeom>
            <a:solidFill>
              <a:srgbClr val="000000"/>
            </a:solidFill>
          </p:spPr>
          <p:txBody>
            <a:bodyPr/>
            <a:lstStyle/>
            <a:p>
              <a:endParaRPr lang="en-US"/>
            </a:p>
          </p:txBody>
        </p:sp>
        <p:sp>
          <p:nvSpPr>
            <p:cNvPr id="10" name="TextBox 10"/>
            <p:cNvSpPr txBox="1"/>
            <p:nvPr/>
          </p:nvSpPr>
          <p:spPr>
            <a:xfrm>
              <a:off x="0" y="-38100"/>
              <a:ext cx="692509" cy="246164"/>
            </a:xfrm>
            <a:prstGeom prst="rect">
              <a:avLst/>
            </a:prstGeom>
          </p:spPr>
          <p:txBody>
            <a:bodyPr lIns="50800" tIns="50800" rIns="50800" bIns="50800" rtlCol="0" anchor="ctr"/>
            <a:lstStyle/>
            <a:p>
              <a:pPr algn="ctr">
                <a:lnSpc>
                  <a:spcPts val="2329"/>
                </a:lnSpc>
              </a:pPr>
              <a:endParaRPr/>
            </a:p>
          </p:txBody>
        </p:sp>
      </p:grpSp>
      <p:sp>
        <p:nvSpPr>
          <p:cNvPr id="11" name="AutoShape 11"/>
          <p:cNvSpPr/>
          <p:nvPr/>
        </p:nvSpPr>
        <p:spPr>
          <a:xfrm>
            <a:off x="5552935" y="1371431"/>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12" name="Freeform 12"/>
          <p:cNvSpPr/>
          <p:nvPr/>
        </p:nvSpPr>
        <p:spPr>
          <a:xfrm>
            <a:off x="228336"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2"/>
            <a:stretch>
              <a:fillRect/>
            </a:stretch>
          </a:blipFill>
        </p:spPr>
        <p:txBody>
          <a:bodyPr/>
          <a:lstStyle/>
          <a:p>
            <a:endParaRPr lang="en-US"/>
          </a:p>
        </p:txBody>
      </p:sp>
      <p:grpSp>
        <p:nvGrpSpPr>
          <p:cNvPr id="13" name="Group 13"/>
          <p:cNvGrpSpPr/>
          <p:nvPr/>
        </p:nvGrpSpPr>
        <p:grpSpPr>
          <a:xfrm>
            <a:off x="9519808" y="2389846"/>
            <a:ext cx="6944538" cy="6000863"/>
            <a:chOff x="0" y="0"/>
            <a:chExt cx="1182341" cy="1021676"/>
          </a:xfrm>
        </p:grpSpPr>
        <p:sp>
          <p:nvSpPr>
            <p:cNvPr id="14" name="Freeform 14"/>
            <p:cNvSpPr/>
            <p:nvPr/>
          </p:nvSpPr>
          <p:spPr>
            <a:xfrm>
              <a:off x="0" y="0"/>
              <a:ext cx="1182341" cy="1021676"/>
            </a:xfrm>
            <a:custGeom>
              <a:avLst/>
              <a:gdLst/>
              <a:ahLst/>
              <a:cxnLst/>
              <a:rect l="l" t="t" r="r" b="b"/>
              <a:pathLst>
                <a:path w="1182341" h="1021676">
                  <a:moveTo>
                    <a:pt x="0" y="0"/>
                  </a:moveTo>
                  <a:lnTo>
                    <a:pt x="1182341" y="0"/>
                  </a:lnTo>
                  <a:lnTo>
                    <a:pt x="1182341" y="1021676"/>
                  </a:lnTo>
                  <a:lnTo>
                    <a:pt x="0" y="1021676"/>
                  </a:lnTo>
                  <a:close/>
                </a:path>
              </a:pathLst>
            </a:custGeom>
            <a:blipFill>
              <a:blip r:embed="rId3"/>
              <a:stretch>
                <a:fillRect t="-11605" b="-33051"/>
              </a:stretch>
            </a:blipFill>
          </p:spPr>
          <p:txBody>
            <a:bodyPr/>
            <a:lstStyle/>
            <a:p>
              <a:endParaRPr lang="en-US"/>
            </a:p>
          </p:txBody>
        </p:sp>
      </p:grpSp>
      <p:sp>
        <p:nvSpPr>
          <p:cNvPr id="15" name="AutoShape 15"/>
          <p:cNvSpPr/>
          <p:nvPr/>
        </p:nvSpPr>
        <p:spPr>
          <a:xfrm>
            <a:off x="3690023" y="9508195"/>
            <a:ext cx="3282864" cy="0"/>
          </a:xfrm>
          <a:prstGeom prst="line">
            <a:avLst/>
          </a:prstGeom>
          <a:ln w="38100" cap="flat">
            <a:solidFill>
              <a:srgbClr val="000000"/>
            </a:solidFill>
            <a:prstDash val="solid"/>
            <a:headEnd type="none" w="sm" len="sm"/>
            <a:tailEnd type="none" w="sm" len="sm"/>
          </a:ln>
        </p:spPr>
        <p:txBody>
          <a:bodyPr/>
          <a:lstStyle/>
          <a:p>
            <a:endParaRPr lang="en-US"/>
          </a:p>
        </p:txBody>
      </p:sp>
      <p:sp>
        <p:nvSpPr>
          <p:cNvPr id="16" name="TextBox 16"/>
          <p:cNvSpPr txBox="1"/>
          <p:nvPr/>
        </p:nvSpPr>
        <p:spPr>
          <a:xfrm>
            <a:off x="2661898" y="2027264"/>
            <a:ext cx="5502353" cy="1104508"/>
          </a:xfrm>
          <a:prstGeom prst="rect">
            <a:avLst/>
          </a:prstGeom>
        </p:spPr>
        <p:txBody>
          <a:bodyPr lIns="0" tIns="0" rIns="0" bIns="0" rtlCol="0" anchor="t">
            <a:spAutoFit/>
          </a:bodyPr>
          <a:lstStyle/>
          <a:p>
            <a:pPr>
              <a:lnSpc>
                <a:spcPts val="8610"/>
              </a:lnSpc>
            </a:pPr>
            <a:r>
              <a:rPr lang="en-US" sz="7422">
                <a:solidFill>
                  <a:srgbClr val="000000"/>
                </a:solidFill>
                <a:latin typeface="RoxboroughCF Bold"/>
              </a:rPr>
              <a:t>Karen Kelly</a:t>
            </a:r>
          </a:p>
        </p:txBody>
      </p:sp>
      <p:sp>
        <p:nvSpPr>
          <p:cNvPr id="17" name="TextBox 17"/>
          <p:cNvSpPr txBox="1"/>
          <p:nvPr/>
        </p:nvSpPr>
        <p:spPr>
          <a:xfrm>
            <a:off x="1888250" y="4439695"/>
            <a:ext cx="7092578" cy="4572635"/>
          </a:xfrm>
          <a:prstGeom prst="rect">
            <a:avLst/>
          </a:prstGeom>
        </p:spPr>
        <p:txBody>
          <a:bodyPr lIns="0" tIns="0" rIns="0" bIns="0" rtlCol="0" anchor="t">
            <a:spAutoFit/>
          </a:bodyPr>
          <a:lstStyle/>
          <a:p>
            <a:pPr algn="just">
              <a:lnSpc>
                <a:spcPts val="3640"/>
              </a:lnSpc>
              <a:spcBef>
                <a:spcPct val="0"/>
              </a:spcBef>
            </a:pPr>
            <a:r>
              <a:rPr lang="en-US" sz="2600">
                <a:solidFill>
                  <a:srgbClr val="000000"/>
                </a:solidFill>
                <a:latin typeface="Poppins"/>
              </a:rPr>
              <a:t>Karen Kelly consistently achieved top grades, demonstrating her passion and insight in art education, and her work exemplified a blend of creativity and academic rigor.  Her selection for the prestigious Fulbright Scholarship, which will take her to Morocco, highlights her exceptional academic merit and aligns with her dedication to cross-cultural art education.</a:t>
            </a:r>
          </a:p>
        </p:txBody>
      </p:sp>
      <p:sp>
        <p:nvSpPr>
          <p:cNvPr id="18" name="TextBox 18"/>
          <p:cNvSpPr txBox="1"/>
          <p:nvPr/>
        </p:nvSpPr>
        <p:spPr>
          <a:xfrm>
            <a:off x="1742945" y="3236547"/>
            <a:ext cx="7049650" cy="1089677"/>
          </a:xfrm>
          <a:prstGeom prst="rect">
            <a:avLst/>
          </a:prstGeom>
        </p:spPr>
        <p:txBody>
          <a:bodyPr lIns="0" tIns="0" rIns="0" bIns="0" rtlCol="0" anchor="t">
            <a:spAutoFit/>
          </a:bodyPr>
          <a:lstStyle/>
          <a:p>
            <a:pPr algn="ctr">
              <a:lnSpc>
                <a:spcPts val="4095"/>
              </a:lnSpc>
            </a:pPr>
            <a:r>
              <a:rPr lang="en-US" sz="4500" spc="108">
                <a:solidFill>
                  <a:srgbClr val="000000"/>
                </a:solidFill>
                <a:latin typeface="Helveticish"/>
              </a:rPr>
              <a:t>Masters of Art in Art Education</a:t>
            </a:r>
          </a:p>
        </p:txBody>
      </p:sp>
      <p:sp>
        <p:nvSpPr>
          <p:cNvPr id="19" name="TextBox 19"/>
          <p:cNvSpPr txBox="1"/>
          <p:nvPr/>
        </p:nvSpPr>
        <p:spPr>
          <a:xfrm>
            <a:off x="3682428" y="202266"/>
            <a:ext cx="11674760" cy="1024187"/>
          </a:xfrm>
          <a:prstGeom prst="rect">
            <a:avLst/>
          </a:prstGeom>
        </p:spPr>
        <p:txBody>
          <a:bodyPr lIns="0" tIns="0" rIns="0" bIns="0" rtlCol="0" anchor="t">
            <a:spAutoFit/>
          </a:bodyPr>
          <a:lstStyle/>
          <a:p>
            <a:pPr algn="ctr">
              <a:lnSpc>
                <a:spcPts val="8400"/>
              </a:lnSpc>
            </a:pPr>
            <a:r>
              <a:rPr lang="en-US" sz="6000">
                <a:solidFill>
                  <a:srgbClr val="000000"/>
                </a:solidFill>
                <a:latin typeface="Canva Sans Bold"/>
              </a:rPr>
              <a:t>The Art of Education University</a:t>
            </a:r>
          </a:p>
        </p:txBody>
      </p:sp>
    </p:spTree>
  </p:cSld>
  <p:clrMapOvr>
    <a:masterClrMapping/>
  </p:clrMapOvr>
  <mc:AlternateContent xmlns:mc="http://schemas.openxmlformats.org/markup-compatibility/2006" xmlns:p14="http://schemas.microsoft.com/office/powerpoint/2010/main">
    <mc:Choice Requires="p14">
      <p:transition spd="slow" advTm="12000">
        <p14:flash/>
      </p:transition>
    </mc:Choice>
    <mc:Fallback xmlns="">
      <p:transition spd="slow" advTm="1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90792" y="1483644"/>
            <a:ext cx="9506417" cy="4840100"/>
            <a:chOff x="0" y="0"/>
            <a:chExt cx="1182341" cy="601978"/>
          </a:xfrm>
        </p:grpSpPr>
        <p:sp>
          <p:nvSpPr>
            <p:cNvPr id="3" name="Freeform 3"/>
            <p:cNvSpPr/>
            <p:nvPr/>
          </p:nvSpPr>
          <p:spPr>
            <a:xfrm>
              <a:off x="0" y="0"/>
              <a:ext cx="1182341" cy="601978"/>
            </a:xfrm>
            <a:custGeom>
              <a:avLst/>
              <a:gdLst/>
              <a:ahLst/>
              <a:cxnLst/>
              <a:rect l="l" t="t" r="r" b="b"/>
              <a:pathLst>
                <a:path w="1182341" h="601978">
                  <a:moveTo>
                    <a:pt x="0" y="0"/>
                  </a:moveTo>
                  <a:lnTo>
                    <a:pt x="1182341" y="0"/>
                  </a:lnTo>
                  <a:lnTo>
                    <a:pt x="1182341" y="601978"/>
                  </a:lnTo>
                  <a:lnTo>
                    <a:pt x="0" y="601978"/>
                  </a:lnTo>
                  <a:close/>
                </a:path>
              </a:pathLst>
            </a:custGeom>
            <a:blipFill>
              <a:blip r:embed="rId2"/>
              <a:stretch>
                <a:fillRect t="-14784" b="-61102"/>
              </a:stretch>
            </a:blipFill>
          </p:spPr>
          <p:txBody>
            <a:bodyPr/>
            <a:lstStyle/>
            <a:p>
              <a:endParaRPr lang="en-US"/>
            </a:p>
          </p:txBody>
        </p:sp>
      </p:grpSp>
      <p:grpSp>
        <p:nvGrpSpPr>
          <p:cNvPr id="4" name="Group 4"/>
          <p:cNvGrpSpPr/>
          <p:nvPr/>
        </p:nvGrpSpPr>
        <p:grpSpPr>
          <a:xfrm>
            <a:off x="17115501" y="-226028"/>
            <a:ext cx="1522232" cy="1254728"/>
            <a:chOff x="0" y="0"/>
            <a:chExt cx="400917" cy="330463"/>
          </a:xfrm>
        </p:grpSpPr>
        <p:sp>
          <p:nvSpPr>
            <p:cNvPr id="5" name="Freeform 5"/>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6" name="TextBox 6"/>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grpSp>
        <p:nvGrpSpPr>
          <p:cNvPr id="7" name="Group 7"/>
          <p:cNvGrpSpPr/>
          <p:nvPr/>
        </p:nvGrpSpPr>
        <p:grpSpPr>
          <a:xfrm>
            <a:off x="-493532" y="9258300"/>
            <a:ext cx="1522232" cy="1254728"/>
            <a:chOff x="0" y="0"/>
            <a:chExt cx="400917" cy="330463"/>
          </a:xfrm>
        </p:grpSpPr>
        <p:sp>
          <p:nvSpPr>
            <p:cNvPr id="8" name="Freeform 8"/>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9" name="TextBox 9"/>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sp>
        <p:nvSpPr>
          <p:cNvPr id="10" name="Freeform 10"/>
          <p:cNvSpPr/>
          <p:nvPr/>
        </p:nvSpPr>
        <p:spPr>
          <a:xfrm>
            <a:off x="228336"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3"/>
            <a:stretch>
              <a:fillRect/>
            </a:stretch>
          </a:blipFill>
        </p:spPr>
        <p:txBody>
          <a:bodyPr/>
          <a:lstStyle/>
          <a:p>
            <a:endParaRPr lang="en-US"/>
          </a:p>
        </p:txBody>
      </p:sp>
      <p:sp>
        <p:nvSpPr>
          <p:cNvPr id="11" name="AutoShape 11"/>
          <p:cNvSpPr/>
          <p:nvPr/>
        </p:nvSpPr>
        <p:spPr>
          <a:xfrm>
            <a:off x="5110308" y="1250266"/>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12" name="TextBox 12"/>
          <p:cNvSpPr txBox="1"/>
          <p:nvPr/>
        </p:nvSpPr>
        <p:spPr>
          <a:xfrm>
            <a:off x="5243946" y="6342794"/>
            <a:ext cx="7800107" cy="1133978"/>
          </a:xfrm>
          <a:prstGeom prst="rect">
            <a:avLst/>
          </a:prstGeom>
        </p:spPr>
        <p:txBody>
          <a:bodyPr lIns="0" tIns="0" rIns="0" bIns="0" rtlCol="0" anchor="t">
            <a:spAutoFit/>
          </a:bodyPr>
          <a:lstStyle/>
          <a:p>
            <a:pPr algn="ctr">
              <a:lnSpc>
                <a:spcPts val="8814"/>
              </a:lnSpc>
            </a:pPr>
            <a:r>
              <a:rPr lang="en-US" sz="7598">
                <a:solidFill>
                  <a:srgbClr val="000000"/>
                </a:solidFill>
                <a:latin typeface="RoxboroughCF Bold"/>
              </a:rPr>
              <a:t>Kashem Muttaqi</a:t>
            </a:r>
          </a:p>
        </p:txBody>
      </p:sp>
      <p:sp>
        <p:nvSpPr>
          <p:cNvPr id="13" name="TextBox 13"/>
          <p:cNvSpPr txBox="1"/>
          <p:nvPr/>
        </p:nvSpPr>
        <p:spPr>
          <a:xfrm>
            <a:off x="4683213" y="207029"/>
            <a:ext cx="8921572" cy="1024187"/>
          </a:xfrm>
          <a:prstGeom prst="rect">
            <a:avLst/>
          </a:prstGeom>
        </p:spPr>
        <p:txBody>
          <a:bodyPr wrap="square" lIns="0" tIns="0" rIns="0" bIns="0" rtlCol="0" anchor="t">
            <a:spAutoFit/>
          </a:bodyPr>
          <a:lstStyle/>
          <a:p>
            <a:pPr algn="ctr">
              <a:lnSpc>
                <a:spcPts val="8400"/>
              </a:lnSpc>
            </a:pPr>
            <a:r>
              <a:rPr lang="en-US" sz="6000" dirty="0">
                <a:solidFill>
                  <a:srgbClr val="000000"/>
                </a:solidFill>
                <a:latin typeface="Canva Sans Bold"/>
              </a:rPr>
              <a:t>Anaheim University</a:t>
            </a:r>
          </a:p>
        </p:txBody>
      </p:sp>
      <p:sp>
        <p:nvSpPr>
          <p:cNvPr id="14" name="TextBox 14"/>
          <p:cNvSpPr txBox="1"/>
          <p:nvPr/>
        </p:nvSpPr>
        <p:spPr>
          <a:xfrm>
            <a:off x="2775348" y="7430667"/>
            <a:ext cx="12737303" cy="575327"/>
          </a:xfrm>
          <a:prstGeom prst="rect">
            <a:avLst/>
          </a:prstGeom>
        </p:spPr>
        <p:txBody>
          <a:bodyPr lIns="0" tIns="0" rIns="0" bIns="0" rtlCol="0" anchor="t">
            <a:spAutoFit/>
          </a:bodyPr>
          <a:lstStyle/>
          <a:p>
            <a:pPr algn="ctr">
              <a:lnSpc>
                <a:spcPts val="4095"/>
              </a:lnSpc>
            </a:pPr>
            <a:r>
              <a:rPr lang="en-US" sz="4500" spc="108">
                <a:solidFill>
                  <a:srgbClr val="000000"/>
                </a:solidFill>
                <a:latin typeface="Helveticish"/>
              </a:rPr>
              <a:t>MBA in Global Sustainable Management</a:t>
            </a:r>
          </a:p>
        </p:txBody>
      </p:sp>
      <p:sp>
        <p:nvSpPr>
          <p:cNvPr id="15" name="TextBox 15"/>
          <p:cNvSpPr txBox="1"/>
          <p:nvPr/>
        </p:nvSpPr>
        <p:spPr>
          <a:xfrm>
            <a:off x="846568" y="7958368"/>
            <a:ext cx="17441432" cy="2128162"/>
          </a:xfrm>
          <a:prstGeom prst="rect">
            <a:avLst/>
          </a:prstGeom>
        </p:spPr>
        <p:txBody>
          <a:bodyPr lIns="0" tIns="0" rIns="0" bIns="0" rtlCol="0" anchor="t">
            <a:spAutoFit/>
          </a:bodyPr>
          <a:lstStyle/>
          <a:p>
            <a:pPr algn="ctr">
              <a:lnSpc>
                <a:spcPts val="3449"/>
              </a:lnSpc>
              <a:spcBef>
                <a:spcPct val="0"/>
              </a:spcBef>
            </a:pPr>
            <a:r>
              <a:rPr lang="en-US" sz="2464" spc="179">
                <a:solidFill>
                  <a:srgbClr val="000000"/>
                </a:solidFill>
                <a:latin typeface="Garet"/>
              </a:rPr>
              <a:t>He currently serves as the Director of the Australian Research Council Training Centre in Energy Technologies for Future Grids and a Senior Professor at the University of Wollongong.  Notably, in 2024 he attained fellowship with the Institute of Electrical and Electronics Engineers (IEEE), USA for his contributions to modeling and control of renewable and distributed energy resources.</a:t>
            </a:r>
          </a:p>
        </p:txBody>
      </p:sp>
    </p:spTree>
  </p:cSld>
  <p:clrMapOvr>
    <a:masterClrMapping/>
  </p:clrMapOvr>
  <mc:AlternateContent xmlns:mc="http://schemas.openxmlformats.org/markup-compatibility/2006" xmlns:p14="http://schemas.microsoft.com/office/powerpoint/2010/main">
    <mc:Choice Requires="p14">
      <p:transition spd="slow" p14:dur="900" advTm="12000">
        <p14:warp dir="in"/>
      </p:transition>
    </mc:Choice>
    <mc:Fallback xmlns="">
      <p:transition spd="slow" advTm="1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769640"/>
            <a:ext cx="7631643" cy="8517360"/>
            <a:chOff x="0" y="0"/>
            <a:chExt cx="1182341" cy="1319562"/>
          </a:xfrm>
        </p:grpSpPr>
        <p:sp>
          <p:nvSpPr>
            <p:cNvPr id="3" name="Freeform 3"/>
            <p:cNvSpPr/>
            <p:nvPr/>
          </p:nvSpPr>
          <p:spPr>
            <a:xfrm>
              <a:off x="0" y="0"/>
              <a:ext cx="1182341" cy="1319562"/>
            </a:xfrm>
            <a:custGeom>
              <a:avLst/>
              <a:gdLst/>
              <a:ahLst/>
              <a:cxnLst/>
              <a:rect l="l" t="t" r="r" b="b"/>
              <a:pathLst>
                <a:path w="1182341" h="1319562">
                  <a:moveTo>
                    <a:pt x="0" y="0"/>
                  </a:moveTo>
                  <a:lnTo>
                    <a:pt x="1182341" y="0"/>
                  </a:lnTo>
                  <a:lnTo>
                    <a:pt x="1182341" y="1319562"/>
                  </a:lnTo>
                  <a:lnTo>
                    <a:pt x="0" y="1319562"/>
                  </a:lnTo>
                  <a:close/>
                </a:path>
              </a:pathLst>
            </a:custGeom>
            <a:blipFill>
              <a:blip r:embed="rId2"/>
              <a:stretch>
                <a:fillRect l="-11660" r="-11660"/>
              </a:stretch>
            </a:blipFill>
          </p:spPr>
          <p:txBody>
            <a:bodyPr/>
            <a:lstStyle/>
            <a:p>
              <a:endParaRPr lang="en-US"/>
            </a:p>
          </p:txBody>
        </p:sp>
      </p:grpSp>
      <p:sp>
        <p:nvSpPr>
          <p:cNvPr id="4" name="Freeform 4"/>
          <p:cNvSpPr/>
          <p:nvPr/>
        </p:nvSpPr>
        <p:spPr>
          <a:xfrm>
            <a:off x="228336"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3"/>
            <a:stretch>
              <a:fillRect/>
            </a:stretch>
          </a:blipFill>
        </p:spPr>
        <p:txBody>
          <a:bodyPr/>
          <a:lstStyle/>
          <a:p>
            <a:endParaRPr lang="en-US"/>
          </a:p>
        </p:txBody>
      </p:sp>
      <p:sp>
        <p:nvSpPr>
          <p:cNvPr id="5" name="AutoShape 5"/>
          <p:cNvSpPr/>
          <p:nvPr/>
        </p:nvSpPr>
        <p:spPr>
          <a:xfrm>
            <a:off x="5177127" y="1371431"/>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6" name="AutoShape 6"/>
          <p:cNvSpPr/>
          <p:nvPr/>
        </p:nvSpPr>
        <p:spPr>
          <a:xfrm>
            <a:off x="11469441" y="9622091"/>
            <a:ext cx="3282864" cy="0"/>
          </a:xfrm>
          <a:prstGeom prst="line">
            <a:avLst/>
          </a:prstGeom>
          <a:ln w="38100" cap="flat">
            <a:solidFill>
              <a:srgbClr val="000000"/>
            </a:solidFill>
            <a:prstDash val="solid"/>
            <a:headEnd type="none" w="sm" len="sm"/>
            <a:tailEnd type="none" w="sm" len="sm"/>
          </a:ln>
        </p:spPr>
        <p:txBody>
          <a:bodyPr/>
          <a:lstStyle/>
          <a:p>
            <a:endParaRPr lang="en-US"/>
          </a:p>
        </p:txBody>
      </p:sp>
      <p:sp>
        <p:nvSpPr>
          <p:cNvPr id="7" name="TextBox 7"/>
          <p:cNvSpPr txBox="1"/>
          <p:nvPr/>
        </p:nvSpPr>
        <p:spPr>
          <a:xfrm>
            <a:off x="9632118" y="1788690"/>
            <a:ext cx="7800107" cy="2248403"/>
          </a:xfrm>
          <a:prstGeom prst="rect">
            <a:avLst/>
          </a:prstGeom>
        </p:spPr>
        <p:txBody>
          <a:bodyPr lIns="0" tIns="0" rIns="0" bIns="0" rtlCol="0" anchor="t">
            <a:spAutoFit/>
          </a:bodyPr>
          <a:lstStyle/>
          <a:p>
            <a:pPr>
              <a:lnSpc>
                <a:spcPts val="8814"/>
              </a:lnSpc>
            </a:pPr>
            <a:r>
              <a:rPr lang="en-US" sz="7598">
                <a:solidFill>
                  <a:srgbClr val="000000"/>
                </a:solidFill>
                <a:latin typeface="RoxboroughCF Bold"/>
              </a:rPr>
              <a:t>Christian Pechhold</a:t>
            </a:r>
          </a:p>
        </p:txBody>
      </p:sp>
      <p:sp>
        <p:nvSpPr>
          <p:cNvPr id="8" name="TextBox 8"/>
          <p:cNvSpPr txBox="1"/>
          <p:nvPr/>
        </p:nvSpPr>
        <p:spPr>
          <a:xfrm>
            <a:off x="3898953" y="202851"/>
            <a:ext cx="10490093" cy="1024187"/>
          </a:xfrm>
          <a:prstGeom prst="rect">
            <a:avLst/>
          </a:prstGeom>
        </p:spPr>
        <p:txBody>
          <a:bodyPr wrap="square" lIns="0" tIns="0" rIns="0" bIns="0" rtlCol="0" anchor="t">
            <a:spAutoFit/>
          </a:bodyPr>
          <a:lstStyle/>
          <a:p>
            <a:pPr algn="ctr">
              <a:lnSpc>
                <a:spcPts val="8400"/>
              </a:lnSpc>
            </a:pPr>
            <a:r>
              <a:rPr lang="en-US" sz="6000" dirty="0">
                <a:solidFill>
                  <a:srgbClr val="000000"/>
                </a:solidFill>
                <a:latin typeface="Canva Sans Bold"/>
              </a:rPr>
              <a:t>Dunlap Stone </a:t>
            </a:r>
            <a:r>
              <a:rPr lang="en-US" sz="6000" dirty="0" err="1">
                <a:solidFill>
                  <a:srgbClr val="000000"/>
                </a:solidFill>
                <a:latin typeface="Canva Sans Bold"/>
              </a:rPr>
              <a:t>Univeristy</a:t>
            </a:r>
            <a:endParaRPr lang="en-US" sz="6000" dirty="0">
              <a:solidFill>
                <a:srgbClr val="000000"/>
              </a:solidFill>
              <a:latin typeface="Canva Sans Bold"/>
            </a:endParaRPr>
          </a:p>
        </p:txBody>
      </p:sp>
      <p:sp>
        <p:nvSpPr>
          <p:cNvPr id="9" name="TextBox 9"/>
          <p:cNvSpPr txBox="1"/>
          <p:nvPr/>
        </p:nvSpPr>
        <p:spPr>
          <a:xfrm>
            <a:off x="9632118" y="3980902"/>
            <a:ext cx="6526974" cy="1053736"/>
          </a:xfrm>
          <a:prstGeom prst="rect">
            <a:avLst/>
          </a:prstGeom>
        </p:spPr>
        <p:txBody>
          <a:bodyPr lIns="0" tIns="0" rIns="0" bIns="0" rtlCol="0" anchor="t">
            <a:spAutoFit/>
          </a:bodyPr>
          <a:lstStyle/>
          <a:p>
            <a:pPr>
              <a:lnSpc>
                <a:spcPts val="3913"/>
              </a:lnSpc>
            </a:pPr>
            <a:r>
              <a:rPr lang="en-US" sz="4300" spc="103">
                <a:solidFill>
                  <a:srgbClr val="000000"/>
                </a:solidFill>
                <a:latin typeface="Helveticish"/>
              </a:rPr>
              <a:t>Bachelor of International </a:t>
            </a:r>
          </a:p>
          <a:p>
            <a:pPr>
              <a:lnSpc>
                <a:spcPts val="3913"/>
              </a:lnSpc>
            </a:pPr>
            <a:r>
              <a:rPr lang="en-US" sz="4300" spc="103">
                <a:solidFill>
                  <a:srgbClr val="000000"/>
                </a:solidFill>
                <a:latin typeface="Helveticish"/>
              </a:rPr>
              <a:t>Trade Management</a:t>
            </a:r>
          </a:p>
        </p:txBody>
      </p:sp>
      <p:sp>
        <p:nvSpPr>
          <p:cNvPr id="10" name="TextBox 10"/>
          <p:cNvSpPr txBox="1"/>
          <p:nvPr/>
        </p:nvSpPr>
        <p:spPr>
          <a:xfrm>
            <a:off x="9718637" y="5110838"/>
            <a:ext cx="7627070" cy="3842662"/>
          </a:xfrm>
          <a:prstGeom prst="rect">
            <a:avLst/>
          </a:prstGeom>
        </p:spPr>
        <p:txBody>
          <a:bodyPr lIns="0" tIns="0" rIns="0" bIns="0" rtlCol="0" anchor="t">
            <a:spAutoFit/>
          </a:bodyPr>
          <a:lstStyle/>
          <a:p>
            <a:pPr>
              <a:lnSpc>
                <a:spcPts val="3449"/>
              </a:lnSpc>
              <a:spcBef>
                <a:spcPct val="0"/>
              </a:spcBef>
            </a:pPr>
            <a:r>
              <a:rPr lang="en-US" sz="2464" spc="179">
                <a:solidFill>
                  <a:srgbClr val="000000"/>
                </a:solidFill>
                <a:latin typeface="Garet"/>
              </a:rPr>
              <a:t>While working at Rolls-Royce, a condition of employment was earning his bachelor's degree. He sought a program that would accept credits earned in Germany, accommodate his busy career, and that was relevant to his field of work. In his position, Christian is responsible for export control and sanctions related issues for the Americas.</a:t>
            </a:r>
          </a:p>
        </p:txBody>
      </p:sp>
      <p:grpSp>
        <p:nvGrpSpPr>
          <p:cNvPr id="11" name="Group 11"/>
          <p:cNvGrpSpPr/>
          <p:nvPr/>
        </p:nvGrpSpPr>
        <p:grpSpPr>
          <a:xfrm>
            <a:off x="17118652" y="9513673"/>
            <a:ext cx="1169348" cy="735781"/>
            <a:chOff x="0" y="0"/>
            <a:chExt cx="307976" cy="193786"/>
          </a:xfrm>
        </p:grpSpPr>
        <p:sp>
          <p:nvSpPr>
            <p:cNvPr id="12" name="Freeform 12"/>
            <p:cNvSpPr/>
            <p:nvPr/>
          </p:nvSpPr>
          <p:spPr>
            <a:xfrm>
              <a:off x="0" y="0"/>
              <a:ext cx="307976" cy="193786"/>
            </a:xfrm>
            <a:custGeom>
              <a:avLst/>
              <a:gdLst/>
              <a:ahLst/>
              <a:cxnLst/>
              <a:rect l="l" t="t" r="r" b="b"/>
              <a:pathLst>
                <a:path w="307976" h="193786">
                  <a:moveTo>
                    <a:pt x="0" y="0"/>
                  </a:moveTo>
                  <a:lnTo>
                    <a:pt x="307976" y="0"/>
                  </a:lnTo>
                  <a:lnTo>
                    <a:pt x="307976" y="193786"/>
                  </a:lnTo>
                  <a:lnTo>
                    <a:pt x="0" y="193786"/>
                  </a:lnTo>
                  <a:close/>
                </a:path>
              </a:pathLst>
            </a:custGeom>
            <a:solidFill>
              <a:srgbClr val="000000"/>
            </a:solidFill>
          </p:spPr>
          <p:txBody>
            <a:bodyPr/>
            <a:lstStyle/>
            <a:p>
              <a:endParaRPr lang="en-US"/>
            </a:p>
          </p:txBody>
        </p:sp>
        <p:sp>
          <p:nvSpPr>
            <p:cNvPr id="13" name="TextBox 13"/>
            <p:cNvSpPr txBox="1"/>
            <p:nvPr/>
          </p:nvSpPr>
          <p:spPr>
            <a:xfrm>
              <a:off x="0" y="-38100"/>
              <a:ext cx="307976" cy="231886"/>
            </a:xfrm>
            <a:prstGeom prst="rect">
              <a:avLst/>
            </a:prstGeom>
          </p:spPr>
          <p:txBody>
            <a:bodyPr lIns="50800" tIns="50800" rIns="50800" bIns="50800" rtlCol="0" anchor="ctr"/>
            <a:lstStyle/>
            <a:p>
              <a:pPr algn="ctr">
                <a:lnSpc>
                  <a:spcPts val="2329"/>
                </a:lnSpc>
              </a:pPr>
              <a:endParaRPr/>
            </a:p>
          </p:txBody>
        </p:sp>
      </p:grpSp>
    </p:spTree>
  </p:cSld>
  <p:clrMapOvr>
    <a:masterClrMapping/>
  </p:clrMapOvr>
  <p:transition spd="slow" advTm="1200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5501" y="-226028"/>
            <a:ext cx="1522232" cy="1254728"/>
            <a:chOff x="0" y="0"/>
            <a:chExt cx="400917" cy="330463"/>
          </a:xfrm>
        </p:grpSpPr>
        <p:sp>
          <p:nvSpPr>
            <p:cNvPr id="3" name="Freeform 3"/>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4" name="TextBox 4"/>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grpSp>
        <p:nvGrpSpPr>
          <p:cNvPr id="5" name="Group 5"/>
          <p:cNvGrpSpPr/>
          <p:nvPr/>
        </p:nvGrpSpPr>
        <p:grpSpPr>
          <a:xfrm>
            <a:off x="-243412" y="9527245"/>
            <a:ext cx="1522232" cy="1254728"/>
            <a:chOff x="0" y="0"/>
            <a:chExt cx="400917" cy="330463"/>
          </a:xfrm>
        </p:grpSpPr>
        <p:sp>
          <p:nvSpPr>
            <p:cNvPr id="6" name="Freeform 6"/>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7" name="TextBox 7"/>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grpSp>
        <p:nvGrpSpPr>
          <p:cNvPr id="8" name="Group 8"/>
          <p:cNvGrpSpPr/>
          <p:nvPr/>
        </p:nvGrpSpPr>
        <p:grpSpPr>
          <a:xfrm>
            <a:off x="15477314" y="9258300"/>
            <a:ext cx="2629370" cy="789992"/>
            <a:chOff x="0" y="0"/>
            <a:chExt cx="692509" cy="208064"/>
          </a:xfrm>
        </p:grpSpPr>
        <p:sp>
          <p:nvSpPr>
            <p:cNvPr id="9" name="Freeform 9"/>
            <p:cNvSpPr/>
            <p:nvPr/>
          </p:nvSpPr>
          <p:spPr>
            <a:xfrm>
              <a:off x="0" y="0"/>
              <a:ext cx="692509" cy="208064"/>
            </a:xfrm>
            <a:custGeom>
              <a:avLst/>
              <a:gdLst/>
              <a:ahLst/>
              <a:cxnLst/>
              <a:rect l="l" t="t" r="r" b="b"/>
              <a:pathLst>
                <a:path w="692509" h="208064">
                  <a:moveTo>
                    <a:pt x="0" y="0"/>
                  </a:moveTo>
                  <a:lnTo>
                    <a:pt x="692509" y="0"/>
                  </a:lnTo>
                  <a:lnTo>
                    <a:pt x="692509" y="208064"/>
                  </a:lnTo>
                  <a:lnTo>
                    <a:pt x="0" y="208064"/>
                  </a:lnTo>
                  <a:close/>
                </a:path>
              </a:pathLst>
            </a:custGeom>
            <a:solidFill>
              <a:srgbClr val="000000"/>
            </a:solidFill>
          </p:spPr>
          <p:txBody>
            <a:bodyPr/>
            <a:lstStyle/>
            <a:p>
              <a:endParaRPr lang="en-US"/>
            </a:p>
          </p:txBody>
        </p:sp>
        <p:sp>
          <p:nvSpPr>
            <p:cNvPr id="10" name="TextBox 10"/>
            <p:cNvSpPr txBox="1"/>
            <p:nvPr/>
          </p:nvSpPr>
          <p:spPr>
            <a:xfrm>
              <a:off x="0" y="-38100"/>
              <a:ext cx="692509" cy="246164"/>
            </a:xfrm>
            <a:prstGeom prst="rect">
              <a:avLst/>
            </a:prstGeom>
          </p:spPr>
          <p:txBody>
            <a:bodyPr lIns="50800" tIns="50800" rIns="50800" bIns="50800" rtlCol="0" anchor="ctr"/>
            <a:lstStyle/>
            <a:p>
              <a:pPr algn="ctr">
                <a:lnSpc>
                  <a:spcPts val="2329"/>
                </a:lnSpc>
              </a:pPr>
              <a:endParaRPr/>
            </a:p>
          </p:txBody>
        </p:sp>
      </p:grpSp>
      <p:sp>
        <p:nvSpPr>
          <p:cNvPr id="11" name="AutoShape 11"/>
          <p:cNvSpPr/>
          <p:nvPr/>
        </p:nvSpPr>
        <p:spPr>
          <a:xfrm>
            <a:off x="5328780" y="1250266"/>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12" name="Freeform 12"/>
          <p:cNvSpPr/>
          <p:nvPr/>
        </p:nvSpPr>
        <p:spPr>
          <a:xfrm>
            <a:off x="228336"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2"/>
            <a:stretch>
              <a:fillRect/>
            </a:stretch>
          </a:blipFill>
        </p:spPr>
        <p:txBody>
          <a:bodyPr/>
          <a:lstStyle/>
          <a:p>
            <a:endParaRPr lang="en-US"/>
          </a:p>
        </p:txBody>
      </p:sp>
      <p:sp>
        <p:nvSpPr>
          <p:cNvPr id="13" name="AutoShape 13"/>
          <p:cNvSpPr/>
          <p:nvPr/>
        </p:nvSpPr>
        <p:spPr>
          <a:xfrm>
            <a:off x="3690023" y="9508195"/>
            <a:ext cx="3282864" cy="0"/>
          </a:xfrm>
          <a:prstGeom prst="line">
            <a:avLst/>
          </a:prstGeom>
          <a:ln w="38100" cap="flat">
            <a:solidFill>
              <a:srgbClr val="000000"/>
            </a:solidFill>
            <a:prstDash val="solid"/>
            <a:headEnd type="none" w="sm" len="sm"/>
            <a:tailEnd type="none" w="sm" len="sm"/>
          </a:ln>
        </p:spPr>
        <p:txBody>
          <a:bodyPr/>
          <a:lstStyle/>
          <a:p>
            <a:endParaRPr lang="en-US"/>
          </a:p>
        </p:txBody>
      </p:sp>
      <p:sp>
        <p:nvSpPr>
          <p:cNvPr id="14" name="Freeform 14"/>
          <p:cNvSpPr/>
          <p:nvPr/>
        </p:nvSpPr>
        <p:spPr>
          <a:xfrm>
            <a:off x="11561018" y="1736048"/>
            <a:ext cx="4550389" cy="7913412"/>
          </a:xfrm>
          <a:custGeom>
            <a:avLst/>
            <a:gdLst/>
            <a:ahLst/>
            <a:cxnLst/>
            <a:rect l="l" t="t" r="r" b="b"/>
            <a:pathLst>
              <a:path w="4550389" h="7913412">
                <a:moveTo>
                  <a:pt x="0" y="0"/>
                </a:moveTo>
                <a:lnTo>
                  <a:pt x="4550390" y="0"/>
                </a:lnTo>
                <a:lnTo>
                  <a:pt x="4550390" y="7913412"/>
                </a:lnTo>
                <a:lnTo>
                  <a:pt x="0" y="7913412"/>
                </a:lnTo>
                <a:lnTo>
                  <a:pt x="0" y="0"/>
                </a:lnTo>
                <a:close/>
              </a:path>
            </a:pathLst>
          </a:custGeom>
          <a:blipFill>
            <a:blip r:embed="rId3"/>
            <a:stretch>
              <a:fillRect/>
            </a:stretch>
          </a:blipFill>
        </p:spPr>
        <p:txBody>
          <a:bodyPr/>
          <a:lstStyle/>
          <a:p>
            <a:endParaRPr lang="en-US"/>
          </a:p>
        </p:txBody>
      </p:sp>
      <p:sp>
        <p:nvSpPr>
          <p:cNvPr id="15" name="TextBox 15"/>
          <p:cNvSpPr txBox="1"/>
          <p:nvPr/>
        </p:nvSpPr>
        <p:spPr>
          <a:xfrm>
            <a:off x="1819406" y="2269773"/>
            <a:ext cx="8678306" cy="1967727"/>
          </a:xfrm>
          <a:prstGeom prst="rect">
            <a:avLst/>
          </a:prstGeom>
        </p:spPr>
        <p:txBody>
          <a:bodyPr lIns="0" tIns="0" rIns="0" bIns="0" rtlCol="0" anchor="t">
            <a:spAutoFit/>
          </a:bodyPr>
          <a:lstStyle/>
          <a:p>
            <a:pPr algn="ctr">
              <a:lnSpc>
                <a:spcPts val="7798"/>
              </a:lnSpc>
            </a:pPr>
            <a:r>
              <a:rPr lang="en-US" sz="6722">
                <a:solidFill>
                  <a:srgbClr val="000000"/>
                </a:solidFill>
                <a:latin typeface="RoxboroughCF Bold"/>
              </a:rPr>
              <a:t>Sidney Zaremba-Woodward</a:t>
            </a:r>
          </a:p>
        </p:txBody>
      </p:sp>
      <p:sp>
        <p:nvSpPr>
          <p:cNvPr id="16" name="TextBox 16"/>
          <p:cNvSpPr txBox="1"/>
          <p:nvPr/>
        </p:nvSpPr>
        <p:spPr>
          <a:xfrm>
            <a:off x="2633734" y="4351800"/>
            <a:ext cx="7049650" cy="614950"/>
          </a:xfrm>
          <a:prstGeom prst="rect">
            <a:avLst/>
          </a:prstGeom>
        </p:spPr>
        <p:txBody>
          <a:bodyPr lIns="0" tIns="0" rIns="0" bIns="0" rtlCol="0" anchor="t">
            <a:spAutoFit/>
          </a:bodyPr>
          <a:lstStyle/>
          <a:p>
            <a:pPr algn="ctr">
              <a:lnSpc>
                <a:spcPts val="4368"/>
              </a:lnSpc>
            </a:pPr>
            <a:r>
              <a:rPr lang="en-US" sz="4800" spc="115">
                <a:solidFill>
                  <a:srgbClr val="000000"/>
                </a:solidFill>
                <a:latin typeface="Helveticish"/>
              </a:rPr>
              <a:t>High School Diploma</a:t>
            </a:r>
          </a:p>
        </p:txBody>
      </p:sp>
      <p:sp>
        <p:nvSpPr>
          <p:cNvPr id="17" name="TextBox 17"/>
          <p:cNvSpPr txBox="1"/>
          <p:nvPr/>
        </p:nvSpPr>
        <p:spPr>
          <a:xfrm>
            <a:off x="4737996" y="202266"/>
            <a:ext cx="9115313" cy="1024187"/>
          </a:xfrm>
          <a:prstGeom prst="rect">
            <a:avLst/>
          </a:prstGeom>
        </p:spPr>
        <p:txBody>
          <a:bodyPr lIns="0" tIns="0" rIns="0" bIns="0" rtlCol="0" anchor="t">
            <a:spAutoFit/>
          </a:bodyPr>
          <a:lstStyle/>
          <a:p>
            <a:pPr algn="ctr">
              <a:lnSpc>
                <a:spcPts val="8400"/>
              </a:lnSpc>
            </a:pPr>
            <a:r>
              <a:rPr lang="en-US" sz="6000">
                <a:solidFill>
                  <a:srgbClr val="000000"/>
                </a:solidFill>
                <a:latin typeface="Canva Sans Bold"/>
              </a:rPr>
              <a:t>Penn Foster High School</a:t>
            </a:r>
          </a:p>
        </p:txBody>
      </p:sp>
      <p:sp>
        <p:nvSpPr>
          <p:cNvPr id="18" name="TextBox 18"/>
          <p:cNvSpPr txBox="1"/>
          <p:nvPr/>
        </p:nvSpPr>
        <p:spPr>
          <a:xfrm>
            <a:off x="1456595" y="5105400"/>
            <a:ext cx="9403929" cy="3981092"/>
          </a:xfrm>
          <a:prstGeom prst="rect">
            <a:avLst/>
          </a:prstGeom>
        </p:spPr>
        <p:txBody>
          <a:bodyPr lIns="0" tIns="0" rIns="0" bIns="0" rtlCol="0" anchor="t">
            <a:spAutoFit/>
          </a:bodyPr>
          <a:lstStyle/>
          <a:p>
            <a:pPr algn="ctr">
              <a:lnSpc>
                <a:spcPts val="3169"/>
              </a:lnSpc>
              <a:spcBef>
                <a:spcPct val="0"/>
              </a:spcBef>
            </a:pPr>
            <a:r>
              <a:rPr lang="en-US" sz="2264" spc="165">
                <a:solidFill>
                  <a:srgbClr val="000000"/>
                </a:solidFill>
                <a:latin typeface="Garet"/>
              </a:rPr>
              <a:t>Interested and passionate about activities such as basketball, martial arts, singing, and various styles of dance, Sydney was able to set up her own schedule with Penn Foster. She cites Penn Foster’s work-at-your-own-pace setup in helping to guide her to success. While balancing her other activities, including acrobatics, hip-hop, acting, ballet, jazz, and contemporary dance, Sydney applied herself diligently to her schoolwork. Her hard work paid off, as she was able to graduate at the age of 16 in the fall of 2022.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000">
        <p15:prstTrans prst="pageCurlDouble"/>
      </p:transition>
    </mc:Choice>
    <mc:Fallback xmlns="">
      <p:transition spd="slow" advTm="1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16869339" y="-226028"/>
            <a:ext cx="1768393" cy="1452481"/>
            <a:chOff x="0" y="0"/>
            <a:chExt cx="465750" cy="382546"/>
          </a:xfrm>
        </p:grpSpPr>
        <p:sp>
          <p:nvSpPr>
            <p:cNvPr id="3" name="Freeform 3"/>
            <p:cNvSpPr/>
            <p:nvPr/>
          </p:nvSpPr>
          <p:spPr>
            <a:xfrm>
              <a:off x="0" y="0"/>
              <a:ext cx="465750" cy="382546"/>
            </a:xfrm>
            <a:custGeom>
              <a:avLst/>
              <a:gdLst/>
              <a:ahLst/>
              <a:cxnLst/>
              <a:rect l="l" t="t" r="r" b="b"/>
              <a:pathLst>
                <a:path w="465750" h="382546">
                  <a:moveTo>
                    <a:pt x="0" y="0"/>
                  </a:moveTo>
                  <a:lnTo>
                    <a:pt x="465750" y="0"/>
                  </a:lnTo>
                  <a:lnTo>
                    <a:pt x="465750" y="382546"/>
                  </a:lnTo>
                  <a:lnTo>
                    <a:pt x="0" y="382546"/>
                  </a:lnTo>
                  <a:close/>
                </a:path>
              </a:pathLst>
            </a:custGeom>
            <a:solidFill>
              <a:srgbClr val="000000"/>
            </a:solidFill>
          </p:spPr>
          <p:txBody>
            <a:bodyPr/>
            <a:lstStyle/>
            <a:p>
              <a:endParaRPr lang="en-US"/>
            </a:p>
          </p:txBody>
        </p:sp>
        <p:sp>
          <p:nvSpPr>
            <p:cNvPr id="4" name="TextBox 4"/>
            <p:cNvSpPr txBox="1"/>
            <p:nvPr/>
          </p:nvSpPr>
          <p:spPr>
            <a:xfrm>
              <a:off x="0" y="-38100"/>
              <a:ext cx="465750" cy="420646"/>
            </a:xfrm>
            <a:prstGeom prst="rect">
              <a:avLst/>
            </a:prstGeom>
          </p:spPr>
          <p:txBody>
            <a:bodyPr lIns="50800" tIns="50800" rIns="50800" bIns="50800" rtlCol="0" anchor="ctr"/>
            <a:lstStyle/>
            <a:p>
              <a:pPr algn="ctr">
                <a:lnSpc>
                  <a:spcPts val="2329"/>
                </a:lnSpc>
              </a:pPr>
              <a:endParaRPr/>
            </a:p>
          </p:txBody>
        </p:sp>
      </p:grpSp>
      <p:grpSp>
        <p:nvGrpSpPr>
          <p:cNvPr id="5" name="Group 5"/>
          <p:cNvGrpSpPr/>
          <p:nvPr/>
        </p:nvGrpSpPr>
        <p:grpSpPr>
          <a:xfrm>
            <a:off x="-243412" y="9527245"/>
            <a:ext cx="1522232" cy="1254728"/>
            <a:chOff x="0" y="0"/>
            <a:chExt cx="400917" cy="330463"/>
          </a:xfrm>
        </p:grpSpPr>
        <p:sp>
          <p:nvSpPr>
            <p:cNvPr id="6" name="Freeform 6"/>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7" name="TextBox 7"/>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grpSp>
        <p:nvGrpSpPr>
          <p:cNvPr id="8" name="Group 8"/>
          <p:cNvGrpSpPr/>
          <p:nvPr/>
        </p:nvGrpSpPr>
        <p:grpSpPr>
          <a:xfrm>
            <a:off x="9519808" y="8718203"/>
            <a:ext cx="2629370" cy="789992"/>
            <a:chOff x="0" y="0"/>
            <a:chExt cx="692509" cy="208064"/>
          </a:xfrm>
        </p:grpSpPr>
        <p:sp>
          <p:nvSpPr>
            <p:cNvPr id="9" name="Freeform 9"/>
            <p:cNvSpPr/>
            <p:nvPr/>
          </p:nvSpPr>
          <p:spPr>
            <a:xfrm>
              <a:off x="0" y="0"/>
              <a:ext cx="692509" cy="208064"/>
            </a:xfrm>
            <a:custGeom>
              <a:avLst/>
              <a:gdLst/>
              <a:ahLst/>
              <a:cxnLst/>
              <a:rect l="l" t="t" r="r" b="b"/>
              <a:pathLst>
                <a:path w="692509" h="208064">
                  <a:moveTo>
                    <a:pt x="0" y="0"/>
                  </a:moveTo>
                  <a:lnTo>
                    <a:pt x="692509" y="0"/>
                  </a:lnTo>
                  <a:lnTo>
                    <a:pt x="692509" y="208064"/>
                  </a:lnTo>
                  <a:lnTo>
                    <a:pt x="0" y="208064"/>
                  </a:lnTo>
                  <a:close/>
                </a:path>
              </a:pathLst>
            </a:custGeom>
            <a:solidFill>
              <a:srgbClr val="000000"/>
            </a:solidFill>
          </p:spPr>
          <p:txBody>
            <a:bodyPr/>
            <a:lstStyle/>
            <a:p>
              <a:endParaRPr lang="en-US"/>
            </a:p>
          </p:txBody>
        </p:sp>
        <p:sp>
          <p:nvSpPr>
            <p:cNvPr id="10" name="TextBox 10"/>
            <p:cNvSpPr txBox="1"/>
            <p:nvPr/>
          </p:nvSpPr>
          <p:spPr>
            <a:xfrm>
              <a:off x="0" y="-38100"/>
              <a:ext cx="692509" cy="246164"/>
            </a:xfrm>
            <a:prstGeom prst="rect">
              <a:avLst/>
            </a:prstGeom>
          </p:spPr>
          <p:txBody>
            <a:bodyPr lIns="50800" tIns="50800" rIns="50800" bIns="50800" rtlCol="0" anchor="ctr"/>
            <a:lstStyle/>
            <a:p>
              <a:pPr algn="ctr">
                <a:lnSpc>
                  <a:spcPts val="2329"/>
                </a:lnSpc>
              </a:pPr>
              <a:endParaRPr/>
            </a:p>
          </p:txBody>
        </p:sp>
      </p:grpSp>
      <p:sp>
        <p:nvSpPr>
          <p:cNvPr id="11" name="AutoShape 11"/>
          <p:cNvSpPr/>
          <p:nvPr/>
        </p:nvSpPr>
        <p:spPr>
          <a:xfrm>
            <a:off x="5205699" y="1419056"/>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12" name="Freeform 12"/>
          <p:cNvSpPr/>
          <p:nvPr/>
        </p:nvSpPr>
        <p:spPr>
          <a:xfrm>
            <a:off x="228336"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2"/>
            <a:stretch>
              <a:fillRect/>
            </a:stretch>
          </a:blipFill>
        </p:spPr>
        <p:txBody>
          <a:bodyPr/>
          <a:lstStyle/>
          <a:p>
            <a:endParaRPr lang="en-US"/>
          </a:p>
        </p:txBody>
      </p:sp>
      <p:sp>
        <p:nvSpPr>
          <p:cNvPr id="13" name="AutoShape 13"/>
          <p:cNvSpPr/>
          <p:nvPr/>
        </p:nvSpPr>
        <p:spPr>
          <a:xfrm>
            <a:off x="3690023" y="9508195"/>
            <a:ext cx="3282864" cy="0"/>
          </a:xfrm>
          <a:prstGeom prst="line">
            <a:avLst/>
          </a:prstGeom>
          <a:ln w="38100" cap="flat">
            <a:solidFill>
              <a:srgbClr val="000000"/>
            </a:solidFill>
            <a:prstDash val="solid"/>
            <a:headEnd type="none" w="sm" len="sm"/>
            <a:tailEnd type="none" w="sm" len="sm"/>
          </a:ln>
        </p:spPr>
        <p:txBody>
          <a:bodyPr/>
          <a:lstStyle/>
          <a:p>
            <a:endParaRPr lang="en-US"/>
          </a:p>
        </p:txBody>
      </p:sp>
      <p:sp>
        <p:nvSpPr>
          <p:cNvPr id="14" name="Freeform 14"/>
          <p:cNvSpPr/>
          <p:nvPr/>
        </p:nvSpPr>
        <p:spPr>
          <a:xfrm>
            <a:off x="9294693" y="1096202"/>
            <a:ext cx="7689503" cy="7689503"/>
          </a:xfrm>
          <a:custGeom>
            <a:avLst/>
            <a:gdLst/>
            <a:ahLst/>
            <a:cxnLst/>
            <a:rect l="l" t="t" r="r" b="b"/>
            <a:pathLst>
              <a:path w="7689503" h="7689503">
                <a:moveTo>
                  <a:pt x="0" y="0"/>
                </a:moveTo>
                <a:lnTo>
                  <a:pt x="7689503" y="0"/>
                </a:lnTo>
                <a:lnTo>
                  <a:pt x="7689503" y="7689503"/>
                </a:lnTo>
                <a:lnTo>
                  <a:pt x="0" y="7689503"/>
                </a:lnTo>
                <a:lnTo>
                  <a:pt x="0" y="0"/>
                </a:lnTo>
                <a:close/>
              </a:path>
            </a:pathLst>
          </a:custGeom>
          <a:blipFill>
            <a:blip r:embed="rId3"/>
            <a:stretch>
              <a:fillRect/>
            </a:stretch>
          </a:blipFill>
        </p:spPr>
        <p:txBody>
          <a:bodyPr/>
          <a:lstStyle/>
          <a:p>
            <a:endParaRPr lang="en-US"/>
          </a:p>
        </p:txBody>
      </p:sp>
      <p:sp>
        <p:nvSpPr>
          <p:cNvPr id="15" name="TextBox 15"/>
          <p:cNvSpPr txBox="1"/>
          <p:nvPr/>
        </p:nvSpPr>
        <p:spPr>
          <a:xfrm>
            <a:off x="1278820" y="2364383"/>
            <a:ext cx="8240988" cy="957061"/>
          </a:xfrm>
          <a:prstGeom prst="rect">
            <a:avLst/>
          </a:prstGeom>
        </p:spPr>
        <p:txBody>
          <a:bodyPr lIns="0" tIns="0" rIns="0" bIns="0" rtlCol="0" anchor="t">
            <a:spAutoFit/>
          </a:bodyPr>
          <a:lstStyle/>
          <a:p>
            <a:pPr>
              <a:lnSpc>
                <a:spcPts val="7566"/>
              </a:lnSpc>
            </a:pPr>
            <a:r>
              <a:rPr lang="en-US" sz="6522">
                <a:solidFill>
                  <a:srgbClr val="000000"/>
                </a:solidFill>
                <a:latin typeface="RoxboroughCF Bold"/>
              </a:rPr>
              <a:t>Gregory Richardson</a:t>
            </a:r>
          </a:p>
        </p:txBody>
      </p:sp>
      <p:sp>
        <p:nvSpPr>
          <p:cNvPr id="16" name="TextBox 16"/>
          <p:cNvSpPr txBox="1"/>
          <p:nvPr/>
        </p:nvSpPr>
        <p:spPr>
          <a:xfrm>
            <a:off x="1392869" y="4670270"/>
            <a:ext cx="8012890" cy="4115435"/>
          </a:xfrm>
          <a:prstGeom prst="rect">
            <a:avLst/>
          </a:prstGeom>
        </p:spPr>
        <p:txBody>
          <a:bodyPr lIns="0" tIns="0" rIns="0" bIns="0" rtlCol="0" anchor="t">
            <a:spAutoFit/>
          </a:bodyPr>
          <a:lstStyle/>
          <a:p>
            <a:pPr>
              <a:lnSpc>
                <a:spcPts val="3640"/>
              </a:lnSpc>
              <a:spcBef>
                <a:spcPct val="0"/>
              </a:spcBef>
            </a:pPr>
            <a:r>
              <a:rPr lang="en-US" sz="2600">
                <a:solidFill>
                  <a:srgbClr val="000000"/>
                </a:solidFill>
                <a:latin typeface="Poppins"/>
              </a:rPr>
              <a:t>Gregory enrolled at Redemption Seminary as a non-traditional student since he was fully engaged in a cyber-security career for decades. He also had an interest in advancing his theological understanding at the graduate level. His presentation at the Society of Biblical Literature was transcribed by an AI-powered app that he designed, built and put to market, and has grown &gt; 2000% in the past 3 months.</a:t>
            </a:r>
          </a:p>
        </p:txBody>
      </p:sp>
      <p:sp>
        <p:nvSpPr>
          <p:cNvPr id="17" name="TextBox 17"/>
          <p:cNvSpPr txBox="1"/>
          <p:nvPr/>
        </p:nvSpPr>
        <p:spPr>
          <a:xfrm>
            <a:off x="1970476" y="3426219"/>
            <a:ext cx="7049650" cy="1089677"/>
          </a:xfrm>
          <a:prstGeom prst="rect">
            <a:avLst/>
          </a:prstGeom>
        </p:spPr>
        <p:txBody>
          <a:bodyPr lIns="0" tIns="0" rIns="0" bIns="0" rtlCol="0" anchor="t">
            <a:spAutoFit/>
          </a:bodyPr>
          <a:lstStyle/>
          <a:p>
            <a:pPr algn="ctr">
              <a:lnSpc>
                <a:spcPts val="4095"/>
              </a:lnSpc>
            </a:pPr>
            <a:r>
              <a:rPr lang="en-US" sz="4500" spc="108">
                <a:solidFill>
                  <a:srgbClr val="000000"/>
                </a:solidFill>
                <a:latin typeface="Helveticish"/>
              </a:rPr>
              <a:t>Masters of Arts in Biblical Studies</a:t>
            </a:r>
          </a:p>
        </p:txBody>
      </p:sp>
      <p:sp>
        <p:nvSpPr>
          <p:cNvPr id="18" name="TextBox 18"/>
          <p:cNvSpPr txBox="1"/>
          <p:nvPr/>
        </p:nvSpPr>
        <p:spPr>
          <a:xfrm>
            <a:off x="4295357" y="155333"/>
            <a:ext cx="9697286" cy="1035678"/>
          </a:xfrm>
          <a:prstGeom prst="rect">
            <a:avLst/>
          </a:prstGeom>
        </p:spPr>
        <p:txBody>
          <a:bodyPr wrap="square" lIns="0" tIns="0" rIns="0" bIns="0" rtlCol="0" anchor="t">
            <a:spAutoFit/>
          </a:bodyPr>
          <a:lstStyle/>
          <a:p>
            <a:pPr algn="ctr">
              <a:lnSpc>
                <a:spcPts val="8540"/>
              </a:lnSpc>
            </a:pPr>
            <a:r>
              <a:rPr lang="en-US" sz="6100" dirty="0">
                <a:solidFill>
                  <a:srgbClr val="000000"/>
                </a:solidFill>
                <a:latin typeface="Canva Sans Bold"/>
              </a:rPr>
              <a:t>Redemption Seminary</a:t>
            </a:r>
          </a:p>
        </p:txBody>
      </p:sp>
    </p:spTree>
  </p:cSld>
  <p:clrMapOvr>
    <a:masterClrMapping/>
  </p:clrMapOvr>
  <p:transition spd="slow" advTm="1200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769640"/>
            <a:ext cx="7631643" cy="8517360"/>
            <a:chOff x="0" y="0"/>
            <a:chExt cx="1182341" cy="1319562"/>
          </a:xfrm>
        </p:grpSpPr>
        <p:sp>
          <p:nvSpPr>
            <p:cNvPr id="3" name="Freeform 3"/>
            <p:cNvSpPr/>
            <p:nvPr/>
          </p:nvSpPr>
          <p:spPr>
            <a:xfrm>
              <a:off x="0" y="0"/>
              <a:ext cx="1182341" cy="1319562"/>
            </a:xfrm>
            <a:custGeom>
              <a:avLst/>
              <a:gdLst/>
              <a:ahLst/>
              <a:cxnLst/>
              <a:rect l="l" t="t" r="r" b="b"/>
              <a:pathLst>
                <a:path w="1182341" h="1319562">
                  <a:moveTo>
                    <a:pt x="0" y="0"/>
                  </a:moveTo>
                  <a:lnTo>
                    <a:pt x="1182341" y="0"/>
                  </a:lnTo>
                  <a:lnTo>
                    <a:pt x="1182341" y="1319562"/>
                  </a:lnTo>
                  <a:lnTo>
                    <a:pt x="0" y="1319562"/>
                  </a:lnTo>
                  <a:close/>
                </a:path>
              </a:pathLst>
            </a:custGeom>
            <a:blipFill>
              <a:blip r:embed="rId2"/>
              <a:stretch>
                <a:fillRect l="-33737" r="-33737"/>
              </a:stretch>
            </a:blipFill>
          </p:spPr>
          <p:txBody>
            <a:bodyPr/>
            <a:lstStyle/>
            <a:p>
              <a:endParaRPr lang="en-US"/>
            </a:p>
          </p:txBody>
        </p:sp>
      </p:grpSp>
      <p:sp>
        <p:nvSpPr>
          <p:cNvPr id="4" name="Freeform 4"/>
          <p:cNvSpPr/>
          <p:nvPr/>
        </p:nvSpPr>
        <p:spPr>
          <a:xfrm>
            <a:off x="228336"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3"/>
            <a:stretch>
              <a:fillRect/>
            </a:stretch>
          </a:blipFill>
        </p:spPr>
        <p:txBody>
          <a:bodyPr/>
          <a:lstStyle/>
          <a:p>
            <a:endParaRPr lang="en-US"/>
          </a:p>
        </p:txBody>
      </p:sp>
      <p:sp>
        <p:nvSpPr>
          <p:cNvPr id="5" name="AutoShape 5"/>
          <p:cNvSpPr/>
          <p:nvPr/>
        </p:nvSpPr>
        <p:spPr>
          <a:xfrm>
            <a:off x="5177127" y="1371431"/>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6" name="TextBox 6"/>
          <p:cNvSpPr txBox="1"/>
          <p:nvPr/>
        </p:nvSpPr>
        <p:spPr>
          <a:xfrm>
            <a:off x="9632118" y="1788690"/>
            <a:ext cx="7800107" cy="2248403"/>
          </a:xfrm>
          <a:prstGeom prst="rect">
            <a:avLst/>
          </a:prstGeom>
        </p:spPr>
        <p:txBody>
          <a:bodyPr lIns="0" tIns="0" rIns="0" bIns="0" rtlCol="0" anchor="t">
            <a:spAutoFit/>
          </a:bodyPr>
          <a:lstStyle/>
          <a:p>
            <a:pPr>
              <a:lnSpc>
                <a:spcPts val="8814"/>
              </a:lnSpc>
            </a:pPr>
            <a:r>
              <a:rPr lang="en-US" sz="7598">
                <a:solidFill>
                  <a:srgbClr val="000000"/>
                </a:solidFill>
                <a:latin typeface="RoxboroughCF Bold"/>
              </a:rPr>
              <a:t>Linda Kozloff-Turner</a:t>
            </a:r>
          </a:p>
        </p:txBody>
      </p:sp>
      <p:sp>
        <p:nvSpPr>
          <p:cNvPr id="7" name="TextBox 7"/>
          <p:cNvSpPr txBox="1"/>
          <p:nvPr/>
        </p:nvSpPr>
        <p:spPr>
          <a:xfrm>
            <a:off x="3015663" y="202266"/>
            <a:ext cx="12256673" cy="1024187"/>
          </a:xfrm>
          <a:prstGeom prst="rect">
            <a:avLst/>
          </a:prstGeom>
        </p:spPr>
        <p:txBody>
          <a:bodyPr lIns="0" tIns="0" rIns="0" bIns="0" rtlCol="0" anchor="t">
            <a:spAutoFit/>
          </a:bodyPr>
          <a:lstStyle/>
          <a:p>
            <a:pPr algn="ctr">
              <a:lnSpc>
                <a:spcPts val="8400"/>
              </a:lnSpc>
            </a:pPr>
            <a:r>
              <a:rPr lang="en-US" sz="6000">
                <a:solidFill>
                  <a:srgbClr val="000000"/>
                </a:solidFill>
                <a:latin typeface="Canva Sans Bold"/>
              </a:rPr>
              <a:t>Gemological Institute of America</a:t>
            </a:r>
          </a:p>
        </p:txBody>
      </p:sp>
      <p:sp>
        <p:nvSpPr>
          <p:cNvPr id="8" name="TextBox 8"/>
          <p:cNvSpPr txBox="1"/>
          <p:nvPr/>
        </p:nvSpPr>
        <p:spPr>
          <a:xfrm>
            <a:off x="6302120" y="4282619"/>
            <a:ext cx="12737303" cy="611267"/>
          </a:xfrm>
          <a:prstGeom prst="rect">
            <a:avLst/>
          </a:prstGeom>
        </p:spPr>
        <p:txBody>
          <a:bodyPr lIns="0" tIns="0" rIns="0" bIns="0" rtlCol="0" anchor="t">
            <a:spAutoFit/>
          </a:bodyPr>
          <a:lstStyle/>
          <a:p>
            <a:pPr algn="ctr">
              <a:lnSpc>
                <a:spcPts val="4277"/>
              </a:lnSpc>
            </a:pPr>
            <a:r>
              <a:rPr lang="en-US" sz="4700" spc="112">
                <a:solidFill>
                  <a:srgbClr val="000000"/>
                </a:solidFill>
                <a:latin typeface="Helveticish"/>
              </a:rPr>
              <a:t>Graduate Gemologist</a:t>
            </a:r>
          </a:p>
        </p:txBody>
      </p:sp>
      <p:sp>
        <p:nvSpPr>
          <p:cNvPr id="9" name="TextBox 9"/>
          <p:cNvSpPr txBox="1"/>
          <p:nvPr/>
        </p:nvSpPr>
        <p:spPr>
          <a:xfrm>
            <a:off x="9718637" y="4987013"/>
            <a:ext cx="7627070" cy="4271287"/>
          </a:xfrm>
          <a:prstGeom prst="rect">
            <a:avLst/>
          </a:prstGeom>
        </p:spPr>
        <p:txBody>
          <a:bodyPr lIns="0" tIns="0" rIns="0" bIns="0" rtlCol="0" anchor="t">
            <a:spAutoFit/>
          </a:bodyPr>
          <a:lstStyle/>
          <a:p>
            <a:pPr algn="just">
              <a:lnSpc>
                <a:spcPts val="3449"/>
              </a:lnSpc>
              <a:spcBef>
                <a:spcPct val="0"/>
              </a:spcBef>
            </a:pPr>
            <a:r>
              <a:rPr lang="en-US" sz="2464" spc="179">
                <a:solidFill>
                  <a:srgbClr val="000000"/>
                </a:solidFill>
                <a:latin typeface="Garet"/>
              </a:rPr>
              <a:t>Linda's career as a jeweler was abruptly put on hold after suffering a traumatic head injury in 2000. Creating jewelry became a deeply personal experience for her. Embracing the fragility of life, but determined to continue her craft, she opened Christine Marguerite Designs in 2005, a retail jewelry company dedicated to employing local talent and committed to ethically sourced supplies.</a:t>
            </a:r>
          </a:p>
        </p:txBody>
      </p:sp>
      <p:sp>
        <p:nvSpPr>
          <p:cNvPr id="10" name="AutoShape 10"/>
          <p:cNvSpPr/>
          <p:nvPr/>
        </p:nvSpPr>
        <p:spPr>
          <a:xfrm>
            <a:off x="11469441" y="9622091"/>
            <a:ext cx="3282864"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11" name="Group 11"/>
          <p:cNvGrpSpPr/>
          <p:nvPr/>
        </p:nvGrpSpPr>
        <p:grpSpPr>
          <a:xfrm>
            <a:off x="17118652" y="9513673"/>
            <a:ext cx="1169348" cy="735781"/>
            <a:chOff x="0" y="0"/>
            <a:chExt cx="307976" cy="193786"/>
          </a:xfrm>
        </p:grpSpPr>
        <p:sp>
          <p:nvSpPr>
            <p:cNvPr id="12" name="Freeform 12"/>
            <p:cNvSpPr/>
            <p:nvPr/>
          </p:nvSpPr>
          <p:spPr>
            <a:xfrm>
              <a:off x="0" y="0"/>
              <a:ext cx="307976" cy="193786"/>
            </a:xfrm>
            <a:custGeom>
              <a:avLst/>
              <a:gdLst/>
              <a:ahLst/>
              <a:cxnLst/>
              <a:rect l="l" t="t" r="r" b="b"/>
              <a:pathLst>
                <a:path w="307976" h="193786">
                  <a:moveTo>
                    <a:pt x="0" y="0"/>
                  </a:moveTo>
                  <a:lnTo>
                    <a:pt x="307976" y="0"/>
                  </a:lnTo>
                  <a:lnTo>
                    <a:pt x="307976" y="193786"/>
                  </a:lnTo>
                  <a:lnTo>
                    <a:pt x="0" y="193786"/>
                  </a:lnTo>
                  <a:close/>
                </a:path>
              </a:pathLst>
            </a:custGeom>
            <a:solidFill>
              <a:srgbClr val="000000"/>
            </a:solidFill>
          </p:spPr>
          <p:txBody>
            <a:bodyPr/>
            <a:lstStyle/>
            <a:p>
              <a:endParaRPr lang="en-US"/>
            </a:p>
          </p:txBody>
        </p:sp>
        <p:sp>
          <p:nvSpPr>
            <p:cNvPr id="13" name="TextBox 13"/>
            <p:cNvSpPr txBox="1"/>
            <p:nvPr/>
          </p:nvSpPr>
          <p:spPr>
            <a:xfrm>
              <a:off x="0" y="-38100"/>
              <a:ext cx="307976" cy="231886"/>
            </a:xfrm>
            <a:prstGeom prst="rect">
              <a:avLst/>
            </a:prstGeom>
          </p:spPr>
          <p:txBody>
            <a:bodyPr lIns="50800" tIns="50800" rIns="50800" bIns="50800" rtlCol="0" anchor="ctr"/>
            <a:lstStyle/>
            <a:p>
              <a:pPr algn="ctr">
                <a:lnSpc>
                  <a:spcPts val="2329"/>
                </a:lnSpc>
              </a:pPr>
              <a:endParaRPr/>
            </a:p>
          </p:txBody>
        </p:sp>
      </p:grpSp>
    </p:spTree>
  </p:cSld>
  <p:clrMapOvr>
    <a:masterClrMapping/>
  </p:clrMapOvr>
  <mc:AlternateContent xmlns:mc="http://schemas.openxmlformats.org/markup-compatibility/2006" xmlns:p14="http://schemas.microsoft.com/office/powerpoint/2010/main">
    <mc:Choice Requires="p14">
      <p:transition spd="slow" p14:dur="1250" advTm="12000">
        <p14:switch dir="r"/>
      </p:transition>
    </mc:Choice>
    <mc:Fallback xmlns="">
      <p:transition spd="slow" advTm="12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5501" y="-226028"/>
            <a:ext cx="1522232" cy="1254728"/>
            <a:chOff x="0" y="0"/>
            <a:chExt cx="400917" cy="330463"/>
          </a:xfrm>
        </p:grpSpPr>
        <p:sp>
          <p:nvSpPr>
            <p:cNvPr id="3" name="Freeform 3"/>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4" name="TextBox 4"/>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grpSp>
        <p:nvGrpSpPr>
          <p:cNvPr id="5" name="Group 5"/>
          <p:cNvGrpSpPr/>
          <p:nvPr/>
        </p:nvGrpSpPr>
        <p:grpSpPr>
          <a:xfrm>
            <a:off x="-493532" y="9258300"/>
            <a:ext cx="1522232" cy="1254728"/>
            <a:chOff x="0" y="0"/>
            <a:chExt cx="400917" cy="330463"/>
          </a:xfrm>
        </p:grpSpPr>
        <p:sp>
          <p:nvSpPr>
            <p:cNvPr id="6" name="Freeform 6"/>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7" name="TextBox 7"/>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sp>
        <p:nvSpPr>
          <p:cNvPr id="8" name="Freeform 8"/>
          <p:cNvSpPr/>
          <p:nvPr/>
        </p:nvSpPr>
        <p:spPr>
          <a:xfrm>
            <a:off x="228336"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2"/>
            <a:stretch>
              <a:fillRect/>
            </a:stretch>
          </a:blipFill>
        </p:spPr>
        <p:txBody>
          <a:bodyPr/>
          <a:lstStyle/>
          <a:p>
            <a:endParaRPr lang="en-US"/>
          </a:p>
        </p:txBody>
      </p:sp>
      <p:sp>
        <p:nvSpPr>
          <p:cNvPr id="9" name="AutoShape 9"/>
          <p:cNvSpPr/>
          <p:nvPr/>
        </p:nvSpPr>
        <p:spPr>
          <a:xfrm>
            <a:off x="5110308" y="1250266"/>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10" name="TextBox 10"/>
          <p:cNvSpPr txBox="1"/>
          <p:nvPr/>
        </p:nvSpPr>
        <p:spPr>
          <a:xfrm>
            <a:off x="5253472" y="2106360"/>
            <a:ext cx="7800107" cy="946399"/>
          </a:xfrm>
          <a:prstGeom prst="rect">
            <a:avLst/>
          </a:prstGeom>
        </p:spPr>
        <p:txBody>
          <a:bodyPr lIns="0" tIns="0" rIns="0" bIns="0" rtlCol="0" anchor="t">
            <a:spAutoFit/>
          </a:bodyPr>
          <a:lstStyle/>
          <a:p>
            <a:pPr algn="ctr">
              <a:lnSpc>
                <a:spcPts val="7306"/>
              </a:lnSpc>
            </a:pPr>
            <a:r>
              <a:rPr lang="en-US" sz="6298" dirty="0">
                <a:solidFill>
                  <a:srgbClr val="000000"/>
                </a:solidFill>
                <a:latin typeface="RoxboroughCF Bold"/>
              </a:rPr>
              <a:t>Rachel Shechter</a:t>
            </a:r>
          </a:p>
        </p:txBody>
      </p:sp>
      <p:sp>
        <p:nvSpPr>
          <p:cNvPr id="11" name="TextBox 11"/>
          <p:cNvSpPr txBox="1"/>
          <p:nvPr/>
        </p:nvSpPr>
        <p:spPr>
          <a:xfrm>
            <a:off x="5671837" y="202266"/>
            <a:ext cx="6944325" cy="1024187"/>
          </a:xfrm>
          <a:prstGeom prst="rect">
            <a:avLst/>
          </a:prstGeom>
        </p:spPr>
        <p:txBody>
          <a:bodyPr lIns="0" tIns="0" rIns="0" bIns="0" rtlCol="0" anchor="t">
            <a:spAutoFit/>
          </a:bodyPr>
          <a:lstStyle/>
          <a:p>
            <a:pPr algn="ctr">
              <a:lnSpc>
                <a:spcPts val="8400"/>
              </a:lnSpc>
            </a:pPr>
            <a:r>
              <a:rPr lang="en-US" sz="6000">
                <a:solidFill>
                  <a:srgbClr val="000000"/>
                </a:solidFill>
                <a:latin typeface="Canva Sans Bold"/>
              </a:rPr>
              <a:t>Genesis University</a:t>
            </a:r>
          </a:p>
        </p:txBody>
      </p:sp>
      <p:sp>
        <p:nvSpPr>
          <p:cNvPr id="12" name="TextBox 12"/>
          <p:cNvSpPr txBox="1"/>
          <p:nvPr/>
        </p:nvSpPr>
        <p:spPr>
          <a:xfrm>
            <a:off x="2775347" y="3411693"/>
            <a:ext cx="12737303" cy="492396"/>
          </a:xfrm>
          <a:prstGeom prst="rect">
            <a:avLst/>
          </a:prstGeom>
        </p:spPr>
        <p:txBody>
          <a:bodyPr lIns="0" tIns="0" rIns="0" bIns="0" rtlCol="0" anchor="t">
            <a:spAutoFit/>
          </a:bodyPr>
          <a:lstStyle/>
          <a:p>
            <a:pPr algn="ctr">
              <a:lnSpc>
                <a:spcPts val="3458"/>
              </a:lnSpc>
            </a:pPr>
            <a:r>
              <a:rPr lang="en-US" sz="3800" spc="91" dirty="0">
                <a:solidFill>
                  <a:srgbClr val="000000"/>
                </a:solidFill>
                <a:latin typeface="Helveticish"/>
              </a:rPr>
              <a:t>Bachelor of Arts in Education &amp; Religion</a:t>
            </a:r>
          </a:p>
        </p:txBody>
      </p:sp>
      <p:sp>
        <p:nvSpPr>
          <p:cNvPr id="13" name="TextBox 13"/>
          <p:cNvSpPr txBox="1"/>
          <p:nvPr/>
        </p:nvSpPr>
        <p:spPr>
          <a:xfrm>
            <a:off x="9568024" y="8145189"/>
            <a:ext cx="9525" cy="413662"/>
          </a:xfrm>
          <a:prstGeom prst="rect">
            <a:avLst/>
          </a:prstGeom>
        </p:spPr>
        <p:txBody>
          <a:bodyPr lIns="0" tIns="0" rIns="0" bIns="0" rtlCol="0" anchor="t">
            <a:spAutoFit/>
          </a:bodyPr>
          <a:lstStyle/>
          <a:p>
            <a:pPr algn="ctr">
              <a:lnSpc>
                <a:spcPts val="3449"/>
              </a:lnSpc>
              <a:spcBef>
                <a:spcPct val="0"/>
              </a:spcBef>
            </a:pPr>
            <a:endParaRPr/>
          </a:p>
        </p:txBody>
      </p:sp>
      <p:sp>
        <p:nvSpPr>
          <p:cNvPr id="14" name="TextBox 14"/>
          <p:cNvSpPr txBox="1"/>
          <p:nvPr/>
        </p:nvSpPr>
        <p:spPr>
          <a:xfrm>
            <a:off x="852070" y="4263023"/>
            <a:ext cx="16916400" cy="5677773"/>
          </a:xfrm>
          <a:prstGeom prst="rect">
            <a:avLst/>
          </a:prstGeom>
        </p:spPr>
        <p:txBody>
          <a:bodyPr wrap="square" lIns="0" tIns="0" rIns="0" bIns="0" rtlCol="0" anchor="t">
            <a:spAutoFit/>
          </a:bodyPr>
          <a:lstStyle/>
          <a:p>
            <a:pPr algn="ctr">
              <a:lnSpc>
                <a:spcPts val="3729"/>
              </a:lnSpc>
            </a:pPr>
            <a:endParaRPr dirty="0"/>
          </a:p>
          <a:p>
            <a:pPr algn="ctr">
              <a:lnSpc>
                <a:spcPts val="3729"/>
              </a:lnSpc>
            </a:pPr>
            <a:r>
              <a:rPr lang="en-US" sz="2664" spc="194" dirty="0">
                <a:solidFill>
                  <a:srgbClr val="000000"/>
                </a:solidFill>
                <a:latin typeface="Garet"/>
              </a:rPr>
              <a:t>Rachel's educational journey epitomizes unwavering dedication and an unyielding pursuit of excellence. Her fervent passion for teaching and commitment to cultivating dynamic learning environments were evident from the outset. Driven by a vision to master her field, Rachel enrolled in </a:t>
            </a:r>
            <a:r>
              <a:rPr lang="en-US" sz="2664" spc="194" dirty="0" err="1">
                <a:solidFill>
                  <a:srgbClr val="000000"/>
                </a:solidFill>
                <a:latin typeface="Garet"/>
              </a:rPr>
              <a:t>GenesisU</a:t>
            </a:r>
            <a:r>
              <a:rPr lang="en-US" sz="2664" spc="194" dirty="0">
                <a:solidFill>
                  <a:srgbClr val="000000"/>
                </a:solidFill>
                <a:latin typeface="Garet"/>
              </a:rPr>
              <a:t>, pursuing her Bachelor of Arts in Education and Religion, graduating Magna Cum Laude, showcasing exceptional academic talent. Her journey seamlessly integrated her interests in Jewish Studies and Education. Rachel's relentless pursuit of knowledge led her to obtain her M.S. in Jewish Education and Special Education. With a wealth of knowledge and a profound understanding of her craft, she embarked on a fulfilling career path, inspiring students in elementary and high schools alike. </a:t>
            </a:r>
          </a:p>
          <a:p>
            <a:pPr algn="ctr">
              <a:lnSpc>
                <a:spcPts val="3729"/>
              </a:lnSpc>
              <a:spcBef>
                <a:spcPct val="0"/>
              </a:spcBef>
            </a:pPr>
            <a:endParaRPr lang="en-US" sz="2664" spc="194" dirty="0">
              <a:solidFill>
                <a:srgbClr val="000000"/>
              </a:solidFill>
              <a:latin typeface="Garet"/>
            </a:endParaRPr>
          </a:p>
        </p:txBody>
      </p:sp>
    </p:spTree>
  </p:cSld>
  <p:clrMapOvr>
    <a:masterClrMapping/>
  </p:clrMapOvr>
  <p:transition spd="med" advTm="12000">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769640"/>
            <a:ext cx="7631643" cy="8517360"/>
            <a:chOff x="0" y="0"/>
            <a:chExt cx="1182341" cy="1319562"/>
          </a:xfrm>
        </p:grpSpPr>
        <p:sp>
          <p:nvSpPr>
            <p:cNvPr id="3" name="Freeform 3"/>
            <p:cNvSpPr/>
            <p:nvPr/>
          </p:nvSpPr>
          <p:spPr>
            <a:xfrm>
              <a:off x="0" y="0"/>
              <a:ext cx="1182341" cy="1319562"/>
            </a:xfrm>
            <a:custGeom>
              <a:avLst/>
              <a:gdLst/>
              <a:ahLst/>
              <a:cxnLst/>
              <a:rect l="l" t="t" r="r" b="b"/>
              <a:pathLst>
                <a:path w="1182341" h="1319562">
                  <a:moveTo>
                    <a:pt x="0" y="0"/>
                  </a:moveTo>
                  <a:lnTo>
                    <a:pt x="1182341" y="0"/>
                  </a:lnTo>
                  <a:lnTo>
                    <a:pt x="1182341" y="1319562"/>
                  </a:lnTo>
                  <a:lnTo>
                    <a:pt x="0" y="1319562"/>
                  </a:lnTo>
                  <a:close/>
                </a:path>
              </a:pathLst>
            </a:custGeom>
            <a:blipFill>
              <a:blip r:embed="rId2"/>
              <a:stretch>
                <a:fillRect t="-7156" b="-60285"/>
              </a:stretch>
            </a:blipFill>
          </p:spPr>
          <p:txBody>
            <a:bodyPr/>
            <a:lstStyle/>
            <a:p>
              <a:endParaRPr lang="en-US"/>
            </a:p>
          </p:txBody>
        </p:sp>
      </p:grpSp>
      <p:sp>
        <p:nvSpPr>
          <p:cNvPr id="4" name="Freeform 4"/>
          <p:cNvSpPr/>
          <p:nvPr/>
        </p:nvSpPr>
        <p:spPr>
          <a:xfrm>
            <a:off x="228336"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3"/>
            <a:stretch>
              <a:fillRect/>
            </a:stretch>
          </a:blipFill>
        </p:spPr>
        <p:txBody>
          <a:bodyPr/>
          <a:lstStyle/>
          <a:p>
            <a:endParaRPr lang="en-US"/>
          </a:p>
        </p:txBody>
      </p:sp>
      <p:sp>
        <p:nvSpPr>
          <p:cNvPr id="5" name="AutoShape 5"/>
          <p:cNvSpPr/>
          <p:nvPr/>
        </p:nvSpPr>
        <p:spPr>
          <a:xfrm>
            <a:off x="5177127" y="1371431"/>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6" name="AutoShape 6"/>
          <p:cNvSpPr/>
          <p:nvPr/>
        </p:nvSpPr>
        <p:spPr>
          <a:xfrm>
            <a:off x="11469441" y="9622091"/>
            <a:ext cx="3282864"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7" name="Group 7"/>
          <p:cNvGrpSpPr/>
          <p:nvPr/>
        </p:nvGrpSpPr>
        <p:grpSpPr>
          <a:xfrm>
            <a:off x="17118652" y="9513673"/>
            <a:ext cx="1169348" cy="735781"/>
            <a:chOff x="0" y="0"/>
            <a:chExt cx="307976" cy="193786"/>
          </a:xfrm>
        </p:grpSpPr>
        <p:sp>
          <p:nvSpPr>
            <p:cNvPr id="8" name="Freeform 8"/>
            <p:cNvSpPr/>
            <p:nvPr/>
          </p:nvSpPr>
          <p:spPr>
            <a:xfrm>
              <a:off x="0" y="0"/>
              <a:ext cx="307976" cy="193786"/>
            </a:xfrm>
            <a:custGeom>
              <a:avLst/>
              <a:gdLst/>
              <a:ahLst/>
              <a:cxnLst/>
              <a:rect l="l" t="t" r="r" b="b"/>
              <a:pathLst>
                <a:path w="307976" h="193786">
                  <a:moveTo>
                    <a:pt x="0" y="0"/>
                  </a:moveTo>
                  <a:lnTo>
                    <a:pt x="307976" y="0"/>
                  </a:lnTo>
                  <a:lnTo>
                    <a:pt x="307976" y="193786"/>
                  </a:lnTo>
                  <a:lnTo>
                    <a:pt x="0" y="193786"/>
                  </a:lnTo>
                  <a:close/>
                </a:path>
              </a:pathLst>
            </a:custGeom>
            <a:solidFill>
              <a:srgbClr val="000000"/>
            </a:solidFill>
          </p:spPr>
          <p:txBody>
            <a:bodyPr/>
            <a:lstStyle/>
            <a:p>
              <a:endParaRPr lang="en-US"/>
            </a:p>
          </p:txBody>
        </p:sp>
        <p:sp>
          <p:nvSpPr>
            <p:cNvPr id="9" name="TextBox 9"/>
            <p:cNvSpPr txBox="1"/>
            <p:nvPr/>
          </p:nvSpPr>
          <p:spPr>
            <a:xfrm>
              <a:off x="0" y="-38100"/>
              <a:ext cx="307976" cy="231886"/>
            </a:xfrm>
            <a:prstGeom prst="rect">
              <a:avLst/>
            </a:prstGeom>
          </p:spPr>
          <p:txBody>
            <a:bodyPr lIns="50800" tIns="50800" rIns="50800" bIns="50800" rtlCol="0" anchor="ctr"/>
            <a:lstStyle/>
            <a:p>
              <a:pPr algn="ctr">
                <a:lnSpc>
                  <a:spcPts val="2329"/>
                </a:lnSpc>
              </a:pPr>
              <a:endParaRPr/>
            </a:p>
          </p:txBody>
        </p:sp>
      </p:grpSp>
      <p:sp>
        <p:nvSpPr>
          <p:cNvPr id="10" name="TextBox 10"/>
          <p:cNvSpPr txBox="1"/>
          <p:nvPr/>
        </p:nvSpPr>
        <p:spPr>
          <a:xfrm>
            <a:off x="9718637" y="2521551"/>
            <a:ext cx="7486534" cy="1133978"/>
          </a:xfrm>
          <a:prstGeom prst="rect">
            <a:avLst/>
          </a:prstGeom>
        </p:spPr>
        <p:txBody>
          <a:bodyPr lIns="0" tIns="0" rIns="0" bIns="0" rtlCol="0" anchor="t">
            <a:spAutoFit/>
          </a:bodyPr>
          <a:lstStyle/>
          <a:p>
            <a:pPr>
              <a:lnSpc>
                <a:spcPts val="8814"/>
              </a:lnSpc>
            </a:pPr>
            <a:r>
              <a:rPr lang="en-US" sz="7598">
                <a:solidFill>
                  <a:srgbClr val="000000"/>
                </a:solidFill>
                <a:latin typeface="RoxboroughCF Bold"/>
              </a:rPr>
              <a:t>Garrick Haynes</a:t>
            </a:r>
          </a:p>
        </p:txBody>
      </p:sp>
      <p:sp>
        <p:nvSpPr>
          <p:cNvPr id="11" name="TextBox 11"/>
          <p:cNvSpPr txBox="1"/>
          <p:nvPr/>
        </p:nvSpPr>
        <p:spPr>
          <a:xfrm>
            <a:off x="5177127" y="202266"/>
            <a:ext cx="7562700" cy="1024187"/>
          </a:xfrm>
          <a:prstGeom prst="rect">
            <a:avLst/>
          </a:prstGeom>
        </p:spPr>
        <p:txBody>
          <a:bodyPr wrap="square" lIns="0" tIns="0" rIns="0" bIns="0" rtlCol="0" anchor="t">
            <a:spAutoFit/>
          </a:bodyPr>
          <a:lstStyle/>
          <a:p>
            <a:pPr algn="ctr">
              <a:lnSpc>
                <a:spcPts val="8400"/>
              </a:lnSpc>
            </a:pPr>
            <a:r>
              <a:rPr lang="en-US" sz="6000" dirty="0">
                <a:solidFill>
                  <a:srgbClr val="000000"/>
                </a:solidFill>
                <a:latin typeface="Canva Sans Bold"/>
              </a:rPr>
              <a:t>Ashworth College</a:t>
            </a:r>
          </a:p>
        </p:txBody>
      </p:sp>
      <p:sp>
        <p:nvSpPr>
          <p:cNvPr id="12" name="TextBox 12"/>
          <p:cNvSpPr txBox="1"/>
          <p:nvPr/>
        </p:nvSpPr>
        <p:spPr>
          <a:xfrm>
            <a:off x="7093252" y="3760303"/>
            <a:ext cx="12737303" cy="588534"/>
          </a:xfrm>
          <a:prstGeom prst="rect">
            <a:avLst/>
          </a:prstGeom>
        </p:spPr>
        <p:txBody>
          <a:bodyPr lIns="0" tIns="0" rIns="0" bIns="0" rtlCol="0" anchor="t">
            <a:spAutoFit/>
          </a:bodyPr>
          <a:lstStyle/>
          <a:p>
            <a:pPr algn="ctr">
              <a:lnSpc>
                <a:spcPts val="4186"/>
              </a:lnSpc>
            </a:pPr>
            <a:r>
              <a:rPr lang="en-US" sz="4600" spc="110">
                <a:solidFill>
                  <a:srgbClr val="000000"/>
                </a:solidFill>
                <a:latin typeface="Helveticish"/>
              </a:rPr>
              <a:t>MBA</a:t>
            </a:r>
          </a:p>
        </p:txBody>
      </p:sp>
      <p:sp>
        <p:nvSpPr>
          <p:cNvPr id="13" name="TextBox 13"/>
          <p:cNvSpPr txBox="1"/>
          <p:nvPr/>
        </p:nvSpPr>
        <p:spPr>
          <a:xfrm>
            <a:off x="9718637" y="4351378"/>
            <a:ext cx="7627070" cy="4906922"/>
          </a:xfrm>
          <a:prstGeom prst="rect">
            <a:avLst/>
          </a:prstGeom>
        </p:spPr>
        <p:txBody>
          <a:bodyPr lIns="0" tIns="0" rIns="0" bIns="0" rtlCol="0" anchor="t">
            <a:spAutoFit/>
          </a:bodyPr>
          <a:lstStyle/>
          <a:p>
            <a:pPr>
              <a:lnSpc>
                <a:spcPts val="3589"/>
              </a:lnSpc>
              <a:spcBef>
                <a:spcPct val="0"/>
              </a:spcBef>
            </a:pPr>
            <a:r>
              <a:rPr lang="en-US" sz="2564" spc="187" dirty="0">
                <a:solidFill>
                  <a:srgbClr val="000000"/>
                </a:solidFill>
                <a:latin typeface="Garet"/>
              </a:rPr>
              <a:t>Developing skills and gaining knowledge in areas where he is passionate has helped Garrick succeed. Currently, he is the CEO of a technology company, </a:t>
            </a:r>
            <a:r>
              <a:rPr lang="en-US" sz="2564" spc="187" dirty="0" err="1">
                <a:solidFill>
                  <a:srgbClr val="000000"/>
                </a:solidFill>
                <a:latin typeface="Garet"/>
              </a:rPr>
              <a:t>Jobrielle</a:t>
            </a:r>
            <a:r>
              <a:rPr lang="en-US" sz="2564" spc="187" dirty="0">
                <a:solidFill>
                  <a:srgbClr val="000000"/>
                </a:solidFill>
                <a:latin typeface="Garet"/>
              </a:rPr>
              <a:t> Corporation, and is pursuing a new path as a motivational/inspirational speaker. He is currently working towards publishing a series of books that he has written regarding this career choice.</a:t>
            </a:r>
          </a:p>
        </p:txBody>
      </p:sp>
    </p:spTree>
  </p:cSld>
  <p:clrMapOvr>
    <a:masterClrMapping/>
  </p:clrMapOvr>
  <p:transition spd="slow" advTm="12000">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06502" y="-685353"/>
            <a:ext cx="10941802" cy="11378391"/>
            <a:chOff x="0" y="0"/>
            <a:chExt cx="14589069" cy="15171188"/>
          </a:xfrm>
        </p:grpSpPr>
        <p:pic>
          <p:nvPicPr>
            <p:cNvPr id="3" name="Picture 3"/>
            <p:cNvPicPr>
              <a:picLocks noChangeAspect="1"/>
            </p:cNvPicPr>
            <p:nvPr/>
          </p:nvPicPr>
          <p:blipFill>
            <a:blip r:embed="rId2"/>
            <a:srcRect t="7500" b="7500"/>
            <a:stretch>
              <a:fillRect/>
            </a:stretch>
          </p:blipFill>
          <p:spPr>
            <a:xfrm>
              <a:off x="0" y="0"/>
              <a:ext cx="14589069" cy="15171188"/>
            </a:xfrm>
            <a:prstGeom prst="rect">
              <a:avLst/>
            </a:prstGeom>
          </p:spPr>
        </p:pic>
      </p:grpSp>
      <p:grpSp>
        <p:nvGrpSpPr>
          <p:cNvPr id="4" name="Group 4"/>
          <p:cNvGrpSpPr/>
          <p:nvPr/>
        </p:nvGrpSpPr>
        <p:grpSpPr>
          <a:xfrm rot="-5412831">
            <a:off x="-1651599" y="-761549"/>
            <a:ext cx="12643686" cy="11791047"/>
            <a:chOff x="0" y="0"/>
            <a:chExt cx="755385" cy="704445"/>
          </a:xfrm>
        </p:grpSpPr>
        <p:sp>
          <p:nvSpPr>
            <p:cNvPr id="5" name="Freeform 5"/>
            <p:cNvSpPr/>
            <p:nvPr/>
          </p:nvSpPr>
          <p:spPr>
            <a:xfrm>
              <a:off x="0" y="0"/>
              <a:ext cx="755385" cy="704445"/>
            </a:xfrm>
            <a:custGeom>
              <a:avLst/>
              <a:gdLst/>
              <a:ahLst/>
              <a:cxnLst/>
              <a:rect l="l" t="t" r="r" b="b"/>
              <a:pathLst>
                <a:path w="755385" h="704445">
                  <a:moveTo>
                    <a:pt x="251931" y="685376"/>
                  </a:moveTo>
                  <a:cubicBezTo>
                    <a:pt x="290658" y="696890"/>
                    <a:pt x="334685" y="704445"/>
                    <a:pt x="377896" y="704445"/>
                  </a:cubicBezTo>
                  <a:cubicBezTo>
                    <a:pt x="421109" y="704445"/>
                    <a:pt x="462690" y="697968"/>
                    <a:pt x="501008" y="686455"/>
                  </a:cubicBezTo>
                  <a:cubicBezTo>
                    <a:pt x="501824" y="686095"/>
                    <a:pt x="502639" y="686095"/>
                    <a:pt x="503454" y="685736"/>
                  </a:cubicBezTo>
                  <a:cubicBezTo>
                    <a:pt x="647357" y="639680"/>
                    <a:pt x="753347" y="518066"/>
                    <a:pt x="755385" y="378350"/>
                  </a:cubicBezTo>
                  <a:lnTo>
                    <a:pt x="755385" y="0"/>
                  </a:lnTo>
                  <a:lnTo>
                    <a:pt x="0" y="0"/>
                  </a:lnTo>
                  <a:lnTo>
                    <a:pt x="0" y="378069"/>
                  </a:lnTo>
                  <a:cubicBezTo>
                    <a:pt x="2038" y="518785"/>
                    <a:pt x="106398" y="640400"/>
                    <a:pt x="251931" y="685376"/>
                  </a:cubicBezTo>
                  <a:close/>
                </a:path>
              </a:pathLst>
            </a:custGeom>
            <a:solidFill>
              <a:srgbClr val="9EBEA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755385" cy="6155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504890" y="-262389"/>
            <a:ext cx="5853818" cy="10728770"/>
          </a:xfrm>
          <a:custGeom>
            <a:avLst/>
            <a:gdLst/>
            <a:ahLst/>
            <a:cxnLst/>
            <a:rect l="l" t="t" r="r" b="b"/>
            <a:pathLst>
              <a:path w="5853818" h="10728770">
                <a:moveTo>
                  <a:pt x="0" y="0"/>
                </a:moveTo>
                <a:lnTo>
                  <a:pt x="5853818" y="0"/>
                </a:lnTo>
                <a:lnTo>
                  <a:pt x="5853818" y="10728770"/>
                </a:lnTo>
                <a:lnTo>
                  <a:pt x="0" y="10728770"/>
                </a:lnTo>
                <a:lnTo>
                  <a:pt x="0" y="0"/>
                </a:lnTo>
                <a:close/>
              </a:path>
            </a:pathLst>
          </a:custGeom>
          <a:blipFill>
            <a:blip r:embed="rId3">
              <a:extLst>
                <a:ext uri="{96DAC541-7B7A-43D3-8B79-37D633B846F1}">
                  <asvg:svgBlip xmlns:asvg="http://schemas.microsoft.com/office/drawing/2016/SVG/main" r:embed="rId4"/>
                </a:ext>
              </a:extLst>
            </a:blip>
            <a:stretch>
              <a:fillRect l="-143467" t="-25887" b="-695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4567146" y="-179381"/>
            <a:ext cx="5466667" cy="10728770"/>
          </a:xfrm>
          <a:custGeom>
            <a:avLst/>
            <a:gdLst/>
            <a:ahLst/>
            <a:cxnLst/>
            <a:rect l="l" t="t" r="r" b="b"/>
            <a:pathLst>
              <a:path w="5466667" h="10728770">
                <a:moveTo>
                  <a:pt x="0" y="0"/>
                </a:moveTo>
                <a:lnTo>
                  <a:pt x="5466666" y="0"/>
                </a:lnTo>
                <a:lnTo>
                  <a:pt x="5466666" y="10728770"/>
                </a:lnTo>
                <a:lnTo>
                  <a:pt x="0" y="10728770"/>
                </a:lnTo>
                <a:lnTo>
                  <a:pt x="0" y="0"/>
                </a:lnTo>
                <a:close/>
              </a:path>
            </a:pathLst>
          </a:custGeom>
          <a:blipFill>
            <a:blip r:embed="rId3">
              <a:extLst>
                <a:ext uri="{96DAC541-7B7A-43D3-8B79-37D633B846F1}">
                  <asvg:svgBlip xmlns:asvg="http://schemas.microsoft.com/office/drawing/2016/SVG/main" r:embed="rId4"/>
                </a:ext>
              </a:extLst>
            </a:blip>
            <a:stretch>
              <a:fillRect l="-160709" t="-18302" b="-1453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195317" y="6568929"/>
            <a:ext cx="5145120" cy="0"/>
          </a:xfrm>
          <a:prstGeom prst="line">
            <a:avLst/>
          </a:prstGeom>
          <a:ln w="142875" cap="flat">
            <a:solidFill>
              <a:srgbClr val="395458"/>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2424349" y="847498"/>
            <a:ext cx="4545821" cy="1904156"/>
          </a:xfrm>
          <a:prstGeom prst="rect">
            <a:avLst/>
          </a:prstGeom>
        </p:spPr>
        <p:txBody>
          <a:bodyPr lIns="0" tIns="0" rIns="0" bIns="0" rtlCol="0" anchor="t">
            <a:spAutoFit/>
          </a:bodyPr>
          <a:lstStyle/>
          <a:p>
            <a:pPr marL="0" marR="0" lvl="0" indent="0" algn="l" defTabSz="914400" rtl="0" eaLnBrk="1" fontAlgn="auto" latinLnBrk="0" hangingPunct="1">
              <a:lnSpc>
                <a:spcPts val="14746"/>
              </a:lnSpc>
              <a:spcBef>
                <a:spcPts val="0"/>
              </a:spcBef>
              <a:spcAft>
                <a:spcPts val="0"/>
              </a:spcAft>
              <a:buClrTx/>
              <a:buSzTx/>
              <a:buFontTx/>
              <a:buNone/>
              <a:tabLst/>
              <a:defRPr/>
            </a:pPr>
            <a:r>
              <a:rPr kumimoji="0" lang="en-US" sz="10533" b="0" i="0" u="none" strike="noStrike" kern="1200" cap="none" spc="0" normalizeH="0" baseline="0" noProof="0">
                <a:ln>
                  <a:noFill/>
                </a:ln>
                <a:solidFill>
                  <a:srgbClr val="395458"/>
                </a:solidFill>
                <a:effectLst/>
                <a:uLnTx/>
                <a:uFillTx/>
                <a:latin typeface="Poppins Bold"/>
                <a:ea typeface="+mn-ea"/>
                <a:cs typeface="+mn-cs"/>
              </a:rPr>
              <a:t>DEAC</a:t>
            </a:r>
          </a:p>
        </p:txBody>
      </p:sp>
      <p:sp>
        <p:nvSpPr>
          <p:cNvPr id="11" name="TextBox 11"/>
          <p:cNvSpPr txBox="1"/>
          <p:nvPr/>
        </p:nvSpPr>
        <p:spPr>
          <a:xfrm>
            <a:off x="2424349" y="2856429"/>
            <a:ext cx="6404825" cy="2955926"/>
          </a:xfrm>
          <a:prstGeom prst="rect">
            <a:avLst/>
          </a:prstGeom>
        </p:spPr>
        <p:txBody>
          <a:bodyPr lIns="0" tIns="0" rIns="0" bIns="0" rtlCol="0" anchor="t">
            <a:spAutoFit/>
          </a:bodyPr>
          <a:lstStyle/>
          <a:p>
            <a:pPr marL="0" marR="0" lvl="0" indent="0" algn="just" defTabSz="914400" rtl="0" eaLnBrk="1" fontAlgn="auto" latinLnBrk="0" hangingPunct="1">
              <a:lnSpc>
                <a:spcPts val="11000"/>
              </a:lnSpc>
              <a:spcBef>
                <a:spcPts val="0"/>
              </a:spcBef>
              <a:spcAft>
                <a:spcPts val="0"/>
              </a:spcAft>
              <a:buClrTx/>
              <a:buSzTx/>
              <a:buFontTx/>
              <a:buNone/>
              <a:tabLst/>
              <a:defRPr/>
            </a:pPr>
            <a:r>
              <a:rPr kumimoji="0" lang="en-US" sz="11000" b="0" i="0" u="none" strike="noStrike" kern="1200" cap="none" spc="0" normalizeH="0" baseline="0" noProof="0">
                <a:ln>
                  <a:noFill/>
                </a:ln>
                <a:solidFill>
                  <a:srgbClr val="395458"/>
                </a:solidFill>
                <a:effectLst/>
                <a:uLnTx/>
                <a:uFillTx/>
                <a:latin typeface="Poppins Bold"/>
                <a:ea typeface="+mn-ea"/>
                <a:cs typeface="+mn-cs"/>
              </a:rPr>
              <a:t>FAMOUS ALUMNI</a:t>
            </a:r>
          </a:p>
        </p:txBody>
      </p:sp>
      <p:sp>
        <p:nvSpPr>
          <p:cNvPr id="12" name="TextBox 12"/>
          <p:cNvSpPr txBox="1"/>
          <p:nvPr/>
        </p:nvSpPr>
        <p:spPr>
          <a:xfrm>
            <a:off x="4489171" y="5996150"/>
            <a:ext cx="3417330" cy="868469"/>
          </a:xfrm>
          <a:prstGeom prst="rect">
            <a:avLst/>
          </a:prstGeom>
        </p:spPr>
        <p:txBody>
          <a:bodyPr lIns="0" tIns="0" rIns="0" bIns="0" rtlCol="0" anchor="t">
            <a:spAutoFit/>
          </a:bodyPr>
          <a:lstStyle/>
          <a:p>
            <a:pPr marL="0" marR="0" lvl="0" indent="0" algn="ctr" defTabSz="914400" rtl="0" eaLnBrk="1" fontAlgn="auto" latinLnBrk="0" hangingPunct="1">
              <a:lnSpc>
                <a:spcPts val="6731"/>
              </a:lnSpc>
              <a:spcBef>
                <a:spcPts val="0"/>
              </a:spcBef>
              <a:spcAft>
                <a:spcPts val="0"/>
              </a:spcAft>
              <a:buClrTx/>
              <a:buSzTx/>
              <a:buFontTx/>
              <a:buNone/>
              <a:tabLst/>
              <a:defRPr/>
            </a:pPr>
            <a:r>
              <a:rPr kumimoji="0" lang="en-US" sz="4808" b="0" i="0" u="none" strike="noStrike" kern="1200" cap="none" spc="0" normalizeH="0" baseline="0" noProof="0">
                <a:ln>
                  <a:noFill/>
                </a:ln>
                <a:solidFill>
                  <a:srgbClr val="395458"/>
                </a:solidFill>
                <a:effectLst/>
                <a:uLnTx/>
                <a:uFillTx/>
                <a:latin typeface="Poppins Bold"/>
                <a:ea typeface="+mn-ea"/>
                <a:cs typeface="+mn-cs"/>
              </a:rPr>
              <a:t>2024</a:t>
            </a:r>
          </a:p>
        </p:txBody>
      </p:sp>
    </p:spTree>
  </p:cSld>
  <p:clrMapOvr>
    <a:masterClrMapping/>
  </p:clrMapOvr>
  <mc:AlternateContent xmlns:mc="http://schemas.openxmlformats.org/markup-compatibility/2006" xmlns:p14="http://schemas.microsoft.com/office/powerpoint/2010/main">
    <mc:Choice Requires="p14">
      <p:transition spd="slow" p14:dur="3400" advTm="12000">
        <p14:reveal/>
      </p:transition>
    </mc:Choice>
    <mc:Fallback xmlns="">
      <p:transition spd="slow" advTm="1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95458"/>
        </a:solidFill>
        <a:effectLst/>
      </p:bgPr>
    </p:bg>
    <p:spTree>
      <p:nvGrpSpPr>
        <p:cNvPr id="1" name=""/>
        <p:cNvGrpSpPr/>
        <p:nvPr/>
      </p:nvGrpSpPr>
      <p:grpSpPr>
        <a:xfrm>
          <a:off x="0" y="0"/>
          <a:ext cx="0" cy="0"/>
          <a:chOff x="0" y="0"/>
          <a:chExt cx="0" cy="0"/>
        </a:xfrm>
      </p:grpSpPr>
      <p:grpSp>
        <p:nvGrpSpPr>
          <p:cNvPr id="2" name="Group 2"/>
          <p:cNvGrpSpPr/>
          <p:nvPr/>
        </p:nvGrpSpPr>
        <p:grpSpPr>
          <a:xfrm>
            <a:off x="-415039" y="-498047"/>
            <a:ext cx="8410061" cy="11303847"/>
            <a:chOff x="0" y="0"/>
            <a:chExt cx="11213415" cy="15071796"/>
          </a:xfrm>
        </p:grpSpPr>
        <p:pic>
          <p:nvPicPr>
            <p:cNvPr id="3" name="Picture 3"/>
            <p:cNvPicPr>
              <a:picLocks noChangeAspect="1"/>
            </p:cNvPicPr>
            <p:nvPr/>
          </p:nvPicPr>
          <p:blipFill>
            <a:blip r:embed="rId2"/>
            <a:srcRect l="4476" r="4476"/>
            <a:stretch>
              <a:fillRect/>
            </a:stretch>
          </p:blipFill>
          <p:spPr>
            <a:xfrm>
              <a:off x="0" y="0"/>
              <a:ext cx="11213415" cy="15071796"/>
            </a:xfrm>
            <a:prstGeom prst="rect">
              <a:avLst/>
            </a:prstGeom>
          </p:spPr>
        </p:pic>
      </p:grpSp>
      <p:sp>
        <p:nvSpPr>
          <p:cNvPr id="4" name="AutoShape 4"/>
          <p:cNvSpPr/>
          <p:nvPr/>
        </p:nvSpPr>
        <p:spPr>
          <a:xfrm rot="-5137446">
            <a:off x="2183052" y="4974884"/>
            <a:ext cx="11611743" cy="0"/>
          </a:xfrm>
          <a:prstGeom prst="line">
            <a:avLst/>
          </a:prstGeom>
          <a:ln w="9525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rot="-5400000">
            <a:off x="2236775" y="5106251"/>
            <a:ext cx="11611743" cy="0"/>
          </a:xfrm>
          <a:prstGeom prst="line">
            <a:avLst/>
          </a:prstGeom>
          <a:ln w="9525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0882256" y="6005062"/>
            <a:ext cx="4709106" cy="347297"/>
          </a:xfrm>
          <a:custGeom>
            <a:avLst/>
            <a:gdLst/>
            <a:ahLst/>
            <a:cxnLst/>
            <a:rect l="l" t="t" r="r" b="b"/>
            <a:pathLst>
              <a:path w="4709106" h="347297">
                <a:moveTo>
                  <a:pt x="0" y="0"/>
                </a:moveTo>
                <a:lnTo>
                  <a:pt x="4709106" y="0"/>
                </a:lnTo>
                <a:lnTo>
                  <a:pt x="4709106" y="347297"/>
                </a:lnTo>
                <a:lnTo>
                  <a:pt x="0" y="3472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8431908" y="1381822"/>
            <a:ext cx="9609802" cy="2156458"/>
          </a:xfrm>
          <a:prstGeom prst="rect">
            <a:avLst/>
          </a:prstGeom>
        </p:spPr>
        <p:txBody>
          <a:bodyPr lIns="0" tIns="0" rIns="0" bIns="0" rtlCol="0" anchor="t">
            <a:spAutoFit/>
          </a:bodyPr>
          <a:lstStyle/>
          <a:p>
            <a:pPr marL="0" marR="0" lvl="0" indent="0" algn="ctr" defTabSz="914400" rtl="0" eaLnBrk="1" fontAlgn="auto" latinLnBrk="0" hangingPunct="1">
              <a:lnSpc>
                <a:spcPts val="11759"/>
              </a:lnSpc>
              <a:spcBef>
                <a:spcPts val="0"/>
              </a:spcBef>
              <a:spcAft>
                <a:spcPts val="0"/>
              </a:spcAft>
              <a:buClrTx/>
              <a:buSzTx/>
              <a:buFontTx/>
              <a:buNone/>
              <a:tabLst/>
              <a:defRPr/>
            </a:pPr>
            <a:r>
              <a:rPr kumimoji="0" lang="en-US" sz="8399" b="0" i="0" u="none" strike="noStrike" kern="1200" cap="none" spc="0" normalizeH="0" baseline="0" noProof="0">
                <a:ln>
                  <a:noFill/>
                </a:ln>
                <a:solidFill>
                  <a:srgbClr val="9EBEAD"/>
                </a:solidFill>
                <a:effectLst/>
                <a:uLnTx/>
                <a:uFillTx/>
                <a:latin typeface="Poppins Bold"/>
                <a:ea typeface="+mn-ea"/>
                <a:cs typeface="+mn-cs"/>
              </a:rPr>
              <a:t>KAITLYN MUSICK</a:t>
            </a:r>
          </a:p>
          <a:p>
            <a:pPr marL="0" marR="0" lvl="0" indent="0" algn="ctr" defTabSz="914400" rtl="0" eaLnBrk="1" fontAlgn="auto" latinLnBrk="0" hangingPunct="1">
              <a:lnSpc>
                <a:spcPts val="4620"/>
              </a:lnSpc>
              <a:spcBef>
                <a:spcPts val="0"/>
              </a:spcBef>
              <a:spcAft>
                <a:spcPts val="0"/>
              </a:spcAft>
              <a:buClrTx/>
              <a:buSzTx/>
              <a:buFontTx/>
              <a:buNone/>
              <a:tabLst/>
              <a:defRPr/>
            </a:pPr>
            <a:r>
              <a:rPr kumimoji="0" lang="en-US" sz="3300" b="0" i="0" u="none" strike="noStrike" kern="1200" cap="none" spc="0" normalizeH="0" baseline="0" noProof="0">
                <a:ln>
                  <a:noFill/>
                </a:ln>
                <a:solidFill>
                  <a:srgbClr val="9EBEAD"/>
                </a:solidFill>
                <a:effectLst/>
                <a:uLnTx/>
                <a:uFillTx/>
                <a:latin typeface="Poppins Bold"/>
                <a:ea typeface="+mn-ea"/>
                <a:cs typeface="+mn-cs"/>
              </a:rPr>
              <a:t>AAS, Integrative Health Sciences, 2022</a:t>
            </a:r>
          </a:p>
        </p:txBody>
      </p:sp>
      <p:sp>
        <p:nvSpPr>
          <p:cNvPr id="8" name="TextBox 8"/>
          <p:cNvSpPr txBox="1"/>
          <p:nvPr/>
        </p:nvSpPr>
        <p:spPr>
          <a:xfrm>
            <a:off x="8591784" y="3591330"/>
            <a:ext cx="9290050" cy="7030719"/>
          </a:xfrm>
          <a:prstGeom prst="rect">
            <a:avLst/>
          </a:prstGeom>
        </p:spPr>
        <p:txBody>
          <a:bodyPr lIns="0" tIns="0" rIns="0" bIns="0" rtlCol="0" anchor="t">
            <a:spAutoFit/>
          </a:bodyPr>
          <a:lstStyle/>
          <a:p>
            <a:pPr marL="0" marR="0" lvl="0" indent="0" algn="ctr" defTabSz="914400" rtl="0" eaLnBrk="1" fontAlgn="auto" latinLnBrk="0" hangingPunct="1">
              <a:lnSpc>
                <a:spcPts val="3080"/>
              </a:lnSpc>
              <a:spcBef>
                <a:spcPts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Poppins Italics"/>
                <a:ea typeface="+mn-ea"/>
                <a:cs typeface="+mn-cs"/>
              </a:rPr>
              <a:t>“The skills learned at ACHS allow me to provide a holistic approach to my community by providing diet, physical activity, stress, and emotional health management guidelines. My experience at ACHS is at the forefront of my own lifestyle habits and all that I offer to my clients.”</a:t>
            </a:r>
          </a:p>
          <a:p>
            <a:pPr marL="0" marR="0" lvl="0" indent="0" algn="ctr"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Italics"/>
              <a:ea typeface="+mn-ea"/>
              <a:cs typeface="+mn-cs"/>
            </a:endParaRPr>
          </a:p>
          <a:p>
            <a:pPr marL="0" marR="0" lvl="0" indent="0" algn="ctr"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Italics"/>
              <a:ea typeface="+mn-ea"/>
              <a:cs typeface="+mn-cs"/>
            </a:endParaRPr>
          </a:p>
          <a:p>
            <a:pPr marL="0" marR="0" lvl="0" indent="0" algn="ctr"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Italics"/>
              <a:ea typeface="+mn-ea"/>
              <a:cs typeface="+mn-cs"/>
            </a:endParaRPr>
          </a:p>
          <a:p>
            <a:pPr marL="0" marR="0" lvl="0" indent="0" algn="ctr" defTabSz="914400" rtl="0" eaLnBrk="1" fontAlgn="auto" latinLnBrk="0" hangingPunct="1">
              <a:lnSpc>
                <a:spcPts val="3080"/>
              </a:lnSpc>
              <a:spcBef>
                <a:spcPts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Poppins"/>
                <a:ea typeface="+mn-ea"/>
                <a:cs typeface="+mn-cs"/>
              </a:rPr>
              <a:t>A health practitioner at the Vail Valley Wellness Clinic, Kaitlyn is able to combine both Eastern and Western medicine by incorporating tinctures, teas, salves and more for clinic clients. She hosts a weekly community gathering called “Healthy Happy Hour,” which provides a safe space for its members to socialize and bond through healthy physical activities. She has also worked with fire departments in her area to bring acupuncture and holistic modalities to team members experiencing high-stress levels.</a:t>
            </a:r>
          </a:p>
          <a:p>
            <a:pPr marL="0" marR="0" lvl="0" indent="0" algn="ctr"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a:ea typeface="+mn-ea"/>
              <a:cs typeface="+mn-cs"/>
            </a:endParaRPr>
          </a:p>
          <a:p>
            <a:pPr marL="0" marR="0" lvl="0" indent="0" algn="ctr"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a:ea typeface="+mn-ea"/>
              <a:cs typeface="+mn-cs"/>
            </a:endParaRPr>
          </a:p>
        </p:txBody>
      </p:sp>
      <p:sp>
        <p:nvSpPr>
          <p:cNvPr id="9" name="TextBox 9"/>
          <p:cNvSpPr txBox="1"/>
          <p:nvPr/>
        </p:nvSpPr>
        <p:spPr>
          <a:xfrm>
            <a:off x="9819564" y="83882"/>
            <a:ext cx="6834491" cy="1536065"/>
          </a:xfrm>
          <a:prstGeom prst="rect">
            <a:avLst/>
          </a:prstGeom>
        </p:spPr>
        <p:txBody>
          <a:bodyPr lIns="0" tIns="0" rIns="0" bIns="0" rtlCol="0" anchor="t">
            <a:spAutoFit/>
          </a:bodyPr>
          <a:lstStyle/>
          <a:p>
            <a:pPr marL="0" marR="0" lvl="0" indent="0" algn="ctr" defTabSz="914400" rtl="0" eaLnBrk="1" fontAlgn="auto" latinLnBrk="0" hangingPunct="1">
              <a:lnSpc>
                <a:spcPts val="6160"/>
              </a:lnSpc>
              <a:spcBef>
                <a:spcPts val="0"/>
              </a:spcBef>
              <a:spcAft>
                <a:spcPts val="0"/>
              </a:spcAft>
              <a:buClrTx/>
              <a:buSzTx/>
              <a:buFontTx/>
              <a:buNone/>
              <a:tabLst/>
              <a:defRPr/>
            </a:pPr>
            <a:r>
              <a:rPr kumimoji="0" lang="en-US" sz="4400" b="0" i="0" u="none" strike="noStrike" kern="1200" cap="none" spc="0" normalizeH="0" baseline="0" noProof="0">
                <a:ln>
                  <a:noFill/>
                </a:ln>
                <a:solidFill>
                  <a:srgbClr val="F6E8C0"/>
                </a:solidFill>
                <a:effectLst/>
                <a:uLnTx/>
                <a:uFillTx/>
                <a:latin typeface="Canva Sans 2 Bold"/>
                <a:ea typeface="+mn-ea"/>
                <a:cs typeface="+mn-cs"/>
              </a:rPr>
              <a:t>American College of Healthcare Sciences</a:t>
            </a:r>
          </a:p>
        </p:txBody>
      </p:sp>
    </p:spTree>
  </p:cSld>
  <p:clrMapOvr>
    <a:masterClrMapping/>
  </p:clrMapOvr>
  <mc:AlternateContent xmlns:mc="http://schemas.openxmlformats.org/markup-compatibility/2006" xmlns:p14="http://schemas.microsoft.com/office/powerpoint/2010/main">
    <mc:Choice Requires="p14">
      <p:transition spd="slow" p14:dur="1250" advTm="12000">
        <p14:switch dir="r"/>
      </p:transition>
    </mc:Choice>
    <mc:Fallback xmlns="">
      <p:transition spd="slow" advTm="12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EBEAD"/>
        </a:solidFill>
        <a:effectLst/>
      </p:bgPr>
    </p:bg>
    <p:spTree>
      <p:nvGrpSpPr>
        <p:cNvPr id="1" name=""/>
        <p:cNvGrpSpPr/>
        <p:nvPr/>
      </p:nvGrpSpPr>
      <p:grpSpPr>
        <a:xfrm>
          <a:off x="0" y="0"/>
          <a:ext cx="0" cy="0"/>
          <a:chOff x="0" y="0"/>
          <a:chExt cx="0" cy="0"/>
        </a:xfrm>
      </p:grpSpPr>
      <p:grpSp>
        <p:nvGrpSpPr>
          <p:cNvPr id="2" name="Group 2"/>
          <p:cNvGrpSpPr/>
          <p:nvPr/>
        </p:nvGrpSpPr>
        <p:grpSpPr>
          <a:xfrm>
            <a:off x="10177763" y="1410634"/>
            <a:ext cx="7246063" cy="7246034"/>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10116292" y="1314998"/>
            <a:ext cx="7341671" cy="7341671"/>
          </a:xfrm>
          <a:custGeom>
            <a:avLst/>
            <a:gdLst/>
            <a:ahLst/>
            <a:cxnLst/>
            <a:rect l="l" t="t" r="r" b="b"/>
            <a:pathLst>
              <a:path w="7341671" h="7341671">
                <a:moveTo>
                  <a:pt x="0" y="0"/>
                </a:moveTo>
                <a:lnTo>
                  <a:pt x="7341670" y="0"/>
                </a:lnTo>
                <a:lnTo>
                  <a:pt x="7341670" y="7341670"/>
                </a:lnTo>
                <a:lnTo>
                  <a:pt x="0" y="73416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028700" y="5661839"/>
            <a:ext cx="7315200" cy="100584"/>
          </a:xfrm>
          <a:custGeom>
            <a:avLst/>
            <a:gdLst/>
            <a:ahLst/>
            <a:cxnLst/>
            <a:rect l="l" t="t" r="r" b="b"/>
            <a:pathLst>
              <a:path w="7315200" h="100584">
                <a:moveTo>
                  <a:pt x="0" y="0"/>
                </a:moveTo>
                <a:lnTo>
                  <a:pt x="7315200" y="0"/>
                </a:lnTo>
                <a:lnTo>
                  <a:pt x="7315200" y="100584"/>
                </a:lnTo>
                <a:lnTo>
                  <a:pt x="0" y="1005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557717" y="1671109"/>
            <a:ext cx="9208778" cy="11762090"/>
            <a:chOff x="0" y="0"/>
            <a:chExt cx="12278370" cy="15682787"/>
          </a:xfrm>
        </p:grpSpPr>
        <p:sp>
          <p:nvSpPr>
            <p:cNvPr id="7" name="TextBox 7"/>
            <p:cNvSpPr txBox="1"/>
            <p:nvPr/>
          </p:nvSpPr>
          <p:spPr>
            <a:xfrm>
              <a:off x="0" y="19050"/>
              <a:ext cx="12278370" cy="2435100"/>
            </a:xfrm>
            <a:prstGeom prst="rect">
              <a:avLst/>
            </a:prstGeom>
          </p:spPr>
          <p:txBody>
            <a:bodyPr lIns="0" tIns="0" rIns="0" bIns="0" rtlCol="0" anchor="t">
              <a:spAutoFit/>
            </a:bodyPr>
            <a:lstStyle/>
            <a:p>
              <a:pPr marL="0" marR="0" lvl="0" indent="0" algn="l" defTabSz="914400" rtl="0" eaLnBrk="1" fontAlgn="auto" latinLnBrk="0" hangingPunct="1">
                <a:lnSpc>
                  <a:spcPts val="9071"/>
                </a:lnSpc>
                <a:spcBef>
                  <a:spcPts val="0"/>
                </a:spcBef>
                <a:spcAft>
                  <a:spcPts val="0"/>
                </a:spcAft>
                <a:buClrTx/>
                <a:buSzTx/>
                <a:buFontTx/>
                <a:buNone/>
                <a:tabLst/>
                <a:defRPr/>
              </a:pPr>
              <a:r>
                <a:rPr kumimoji="0" lang="en-US" sz="8399" b="0" i="0" u="none" strike="noStrike" kern="1200" cap="none" spc="0" normalizeH="0" baseline="0" noProof="0">
                  <a:ln>
                    <a:noFill/>
                  </a:ln>
                  <a:solidFill>
                    <a:srgbClr val="395458"/>
                  </a:solidFill>
                  <a:effectLst/>
                  <a:uLnTx/>
                  <a:uFillTx/>
                  <a:latin typeface="Poppins Bold"/>
                  <a:ea typeface="+mn-ea"/>
                  <a:cs typeface="+mn-cs"/>
                </a:rPr>
                <a:t>TODD JOHNSON</a:t>
              </a:r>
            </a:p>
            <a:p>
              <a:pPr marL="0" marR="0" lvl="0" indent="0" algn="ctr" defTabSz="914400" rtl="0" eaLnBrk="1" fontAlgn="auto" latinLnBrk="0" hangingPunct="1">
                <a:lnSpc>
                  <a:spcPts val="4752"/>
                </a:lnSpc>
                <a:spcBef>
                  <a:spcPts val="0"/>
                </a:spcBef>
                <a:spcAft>
                  <a:spcPts val="0"/>
                </a:spcAft>
                <a:buClrTx/>
                <a:buSzTx/>
                <a:buFontTx/>
                <a:buNone/>
                <a:tabLst/>
                <a:defRPr/>
              </a:pPr>
              <a:r>
                <a:rPr kumimoji="0" lang="en-US" sz="4400" b="0" i="0" u="none" strike="noStrike" kern="1200" cap="none" spc="0" normalizeH="0" baseline="0" noProof="0">
                  <a:ln>
                    <a:noFill/>
                  </a:ln>
                  <a:solidFill>
                    <a:srgbClr val="395458"/>
                  </a:solidFill>
                  <a:effectLst/>
                  <a:uLnTx/>
                  <a:uFillTx/>
                  <a:latin typeface="Poppins Bold"/>
                  <a:ea typeface="+mn-ea"/>
                  <a:cs typeface="+mn-cs"/>
                </a:rPr>
                <a:t>MA AND PHD, 1993</a:t>
              </a:r>
            </a:p>
          </p:txBody>
        </p:sp>
        <p:sp>
          <p:nvSpPr>
            <p:cNvPr id="8" name="TextBox 8"/>
            <p:cNvSpPr txBox="1"/>
            <p:nvPr/>
          </p:nvSpPr>
          <p:spPr>
            <a:xfrm>
              <a:off x="0" y="2682644"/>
              <a:ext cx="12278370" cy="13000142"/>
            </a:xfrm>
            <a:prstGeom prst="rect">
              <a:avLst/>
            </a:prstGeom>
          </p:spPr>
          <p:txBody>
            <a:bodyPr lIns="0" tIns="0" rIns="0" bIns="0" rtlCol="0" anchor="t">
              <a:spAutoFit/>
            </a:bodyPr>
            <a:lstStyle/>
            <a:p>
              <a:pPr marL="0" marR="0" lvl="0" indent="0" algn="l" defTabSz="914400" rtl="0" eaLnBrk="1" fontAlgn="auto" latinLnBrk="0" hangingPunct="1">
                <a:lnSpc>
                  <a:spcPts val="3080"/>
                </a:lnSpc>
                <a:spcBef>
                  <a:spcPts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Poppins"/>
                  <a:ea typeface="+mn-ea"/>
                  <a:cs typeface="+mn-cs"/>
                </a:rPr>
                <a:t>“</a:t>
              </a:r>
              <a:r>
                <a:rPr kumimoji="0" lang="en-US" sz="2200" b="0" i="0" u="none" strike="noStrike" kern="1200" cap="none" spc="0" normalizeH="0" baseline="0" noProof="0">
                  <a:ln>
                    <a:noFill/>
                  </a:ln>
                  <a:solidFill>
                    <a:srgbClr val="FFFFFF"/>
                  </a:solidFill>
                  <a:effectLst/>
                  <a:uLnTx/>
                  <a:uFillTx/>
                  <a:latin typeface="Poppins Italics"/>
                  <a:ea typeface="+mn-ea"/>
                  <a:cs typeface="+mn-cs"/>
                </a:rPr>
                <a:t>My WCIU education gave me the tools I needed to develop and utilize innovative methods to assess religious affiliation in every country of the world. WCIU prepared me for a lifetime of research and teaching on global Christianity and world religions.</a:t>
              </a:r>
              <a:r>
                <a:rPr kumimoji="0" lang="en-US" sz="2200" b="0" i="0" u="none" strike="noStrike" kern="1200" cap="none" spc="0" normalizeH="0" baseline="0" noProof="0">
                  <a:ln>
                    <a:noFill/>
                  </a:ln>
                  <a:solidFill>
                    <a:srgbClr val="FFFFFF"/>
                  </a:solidFill>
                  <a:effectLst/>
                  <a:uLnTx/>
                  <a:uFillTx/>
                  <a:latin typeface="Poppins"/>
                  <a:ea typeface="+mn-ea"/>
                  <a:cs typeface="+mn-cs"/>
                </a:rPr>
                <a:t>”</a:t>
              </a:r>
            </a:p>
            <a:p>
              <a:pPr marL="0" marR="0" lvl="0" indent="0" algn="l"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a:ea typeface="+mn-ea"/>
                <a:cs typeface="+mn-cs"/>
              </a:endParaRPr>
            </a:p>
            <a:p>
              <a:pPr marL="0" marR="0" lvl="0" indent="0" algn="l"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a:ea typeface="+mn-ea"/>
                <a:cs typeface="+mn-cs"/>
              </a:endParaRPr>
            </a:p>
            <a:p>
              <a:pPr marL="0" marR="0" lvl="0" indent="0" algn="l" defTabSz="914400" rtl="0" eaLnBrk="1" fontAlgn="auto" latinLnBrk="0" hangingPunct="1">
                <a:lnSpc>
                  <a:spcPts val="3080"/>
                </a:lnSpc>
                <a:spcBef>
                  <a:spcPts val="0"/>
                </a:spcBef>
                <a:spcAft>
                  <a:spcPts val="0"/>
                </a:spcAft>
                <a:buClrTx/>
                <a:buSzTx/>
                <a:buFontTx/>
                <a:buNone/>
                <a:tabLst/>
                <a:defRPr/>
              </a:pPr>
              <a:r>
                <a:rPr kumimoji="0" lang="en-US" sz="2200" b="0" i="0" u="none" strike="noStrike" kern="1200" cap="none" spc="0" normalizeH="0" baseline="0" noProof="0">
                  <a:ln>
                    <a:noFill/>
                  </a:ln>
                  <a:solidFill>
                    <a:srgbClr val="FFFFFF"/>
                  </a:solidFill>
                  <a:effectLst/>
                  <a:uLnTx/>
                  <a:uFillTx/>
                  <a:latin typeface="Poppins"/>
                  <a:ea typeface="+mn-ea"/>
                  <a:cs typeface="+mn-cs"/>
                </a:rPr>
                <a:t>Dr. Johnson is the Eva B. and Paul E. Toms Distinguished Professor of Mission and Global Christianity, and Co-Director of the Center for the Study of Global Christianity at Gordon-Conwell Theological Seminary. Johnson is visiting Research Fellow at Boston University’s Institute for Culture, Religion and World Affairs leading a research project on international religious demography. He has published encyclopedias, atlases, databases, monographs, and scholarly articles on counting religionists around the world. He teaches Masters and Doctoral level courses at GCTS and BU. </a:t>
              </a:r>
            </a:p>
            <a:p>
              <a:pPr marL="0" marR="0" lvl="0" indent="0" algn="l"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a:ea typeface="+mn-ea"/>
                <a:cs typeface="+mn-cs"/>
              </a:endParaRPr>
            </a:p>
            <a:p>
              <a:pPr marL="0" marR="0" lvl="0" indent="0" algn="l"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a:ea typeface="+mn-ea"/>
                <a:cs typeface="+mn-cs"/>
              </a:endParaRPr>
            </a:p>
            <a:p>
              <a:pPr marL="0" marR="0" lvl="0" indent="0" algn="l"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a:ea typeface="+mn-ea"/>
                <a:cs typeface="+mn-cs"/>
              </a:endParaRPr>
            </a:p>
            <a:p>
              <a:pPr marL="0" marR="0" lvl="0" indent="0" algn="l"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a:ea typeface="+mn-ea"/>
                <a:cs typeface="+mn-cs"/>
              </a:endParaRPr>
            </a:p>
            <a:p>
              <a:pPr marL="0" marR="0" lvl="0" indent="0" algn="l"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a:ea typeface="+mn-ea"/>
                <a:cs typeface="+mn-cs"/>
              </a:endParaRPr>
            </a:p>
            <a:p>
              <a:pPr marL="0" marR="0" lvl="0" indent="0" algn="l"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a:ea typeface="+mn-ea"/>
                <a:cs typeface="+mn-cs"/>
              </a:endParaRPr>
            </a:p>
            <a:p>
              <a:pPr marL="0" marR="0" lvl="0" indent="0" algn="l"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a:ea typeface="+mn-ea"/>
                <a:cs typeface="+mn-cs"/>
              </a:endParaRPr>
            </a:p>
            <a:p>
              <a:pPr marL="0" marR="0" lvl="0" indent="0" algn="l"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a:ea typeface="+mn-ea"/>
                <a:cs typeface="+mn-cs"/>
              </a:endParaRPr>
            </a:p>
            <a:p>
              <a:pPr marL="0" marR="0" lvl="0" indent="0" algn="l"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a:ea typeface="+mn-ea"/>
                <a:cs typeface="+mn-cs"/>
              </a:endParaRPr>
            </a:p>
            <a:p>
              <a:pPr marL="0" marR="0" lvl="0" indent="0" algn="l" defTabSz="914400" rtl="0" eaLnBrk="1" fontAlgn="auto" latinLnBrk="0" hangingPunct="1">
                <a:lnSpc>
                  <a:spcPts val="308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FFFFFF"/>
                </a:solidFill>
                <a:effectLst/>
                <a:uLnTx/>
                <a:uFillTx/>
                <a:latin typeface="Poppins"/>
                <a:ea typeface="+mn-ea"/>
                <a:cs typeface="+mn-cs"/>
              </a:endParaRPr>
            </a:p>
          </p:txBody>
        </p:sp>
      </p:grpSp>
      <p:sp>
        <p:nvSpPr>
          <p:cNvPr id="9" name="TextBox 9"/>
          <p:cNvSpPr txBox="1"/>
          <p:nvPr/>
        </p:nvSpPr>
        <p:spPr>
          <a:xfrm>
            <a:off x="1604840" y="200025"/>
            <a:ext cx="6834491" cy="1571625"/>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en-US" sz="4500" b="0" i="0" u="none" strike="noStrike" kern="1200" cap="none" spc="0" normalizeH="0" baseline="0" noProof="0">
                <a:ln>
                  <a:noFill/>
                </a:ln>
                <a:solidFill>
                  <a:srgbClr val="FFFFFF"/>
                </a:solidFill>
                <a:effectLst/>
                <a:uLnTx/>
                <a:uFillTx/>
                <a:latin typeface="Canva Sans 2 Bold"/>
                <a:ea typeface="+mn-ea"/>
                <a:cs typeface="+mn-cs"/>
              </a:rPr>
              <a:t>William Carey International University</a:t>
            </a:r>
          </a:p>
        </p:txBody>
      </p:sp>
    </p:spTree>
  </p:cSld>
  <p:clrMapOvr>
    <a:masterClrMapping/>
  </p:clrMapOvr>
  <mc:AlternateContent xmlns:mc="http://schemas.openxmlformats.org/markup-compatibility/2006" xmlns:p14="http://schemas.microsoft.com/office/powerpoint/2010/main">
    <mc:Choice Requires="p14">
      <p:transition spd="slow" p14:dur="1300" advTm="12000">
        <p14:pan dir="u"/>
      </p:transition>
    </mc:Choice>
    <mc:Fallback xmlns="">
      <p:transition spd="slow" advTm="12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95458"/>
        </a:solidFill>
        <a:effectLst/>
      </p:bgPr>
    </p:bg>
    <p:spTree>
      <p:nvGrpSpPr>
        <p:cNvPr id="1" name=""/>
        <p:cNvGrpSpPr/>
        <p:nvPr/>
      </p:nvGrpSpPr>
      <p:grpSpPr>
        <a:xfrm>
          <a:off x="0" y="0"/>
          <a:ext cx="0" cy="0"/>
          <a:chOff x="0" y="0"/>
          <a:chExt cx="0" cy="0"/>
        </a:xfrm>
      </p:grpSpPr>
      <p:grpSp>
        <p:nvGrpSpPr>
          <p:cNvPr id="2" name="Group 2"/>
          <p:cNvGrpSpPr/>
          <p:nvPr/>
        </p:nvGrpSpPr>
        <p:grpSpPr>
          <a:xfrm>
            <a:off x="8976032" y="0"/>
            <a:ext cx="9311968" cy="10287000"/>
            <a:chOff x="0" y="0"/>
            <a:chExt cx="12415957" cy="13716000"/>
          </a:xfrm>
        </p:grpSpPr>
        <p:pic>
          <p:nvPicPr>
            <p:cNvPr id="3" name="Picture 3"/>
            <p:cNvPicPr>
              <a:picLocks noChangeAspect="1"/>
            </p:cNvPicPr>
            <p:nvPr/>
          </p:nvPicPr>
          <p:blipFill>
            <a:blip r:embed="rId2"/>
            <a:srcRect l="32361" r="32361"/>
            <a:stretch>
              <a:fillRect/>
            </a:stretch>
          </p:blipFill>
          <p:spPr>
            <a:xfrm>
              <a:off x="0" y="0"/>
              <a:ext cx="12415957" cy="13716000"/>
            </a:xfrm>
            <a:prstGeom prst="rect">
              <a:avLst/>
            </a:prstGeom>
          </p:spPr>
        </p:pic>
      </p:grpSp>
      <p:sp>
        <p:nvSpPr>
          <p:cNvPr id="4" name="AutoShape 4"/>
          <p:cNvSpPr/>
          <p:nvPr/>
        </p:nvSpPr>
        <p:spPr>
          <a:xfrm flipV="1">
            <a:off x="8928407" y="-692586"/>
            <a:ext cx="0" cy="11611743"/>
          </a:xfrm>
          <a:prstGeom prst="line">
            <a:avLst/>
          </a:prstGeom>
          <a:ln w="9525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flipV="1">
            <a:off x="8485423" y="-641704"/>
            <a:ext cx="885970" cy="11577894"/>
          </a:xfrm>
          <a:prstGeom prst="line">
            <a:avLst/>
          </a:prstGeom>
          <a:ln w="9525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976032" y="0"/>
            <a:ext cx="9311968" cy="10294485"/>
            <a:chOff x="0" y="0"/>
            <a:chExt cx="12415957" cy="13725980"/>
          </a:xfrm>
        </p:grpSpPr>
        <p:pic>
          <p:nvPicPr>
            <p:cNvPr id="7" name="Picture 7"/>
            <p:cNvPicPr>
              <a:picLocks noChangeAspect="1"/>
            </p:cNvPicPr>
            <p:nvPr/>
          </p:nvPicPr>
          <p:blipFill>
            <a:blip r:embed="rId3"/>
            <a:srcRect l="13324" r="13324"/>
            <a:stretch>
              <a:fillRect/>
            </a:stretch>
          </p:blipFill>
          <p:spPr>
            <a:xfrm>
              <a:off x="0" y="0"/>
              <a:ext cx="12415957" cy="13725980"/>
            </a:xfrm>
            <a:prstGeom prst="rect">
              <a:avLst/>
            </a:prstGeom>
          </p:spPr>
        </p:pic>
      </p:grpSp>
      <p:sp>
        <p:nvSpPr>
          <p:cNvPr id="8" name="Freeform 8"/>
          <p:cNvSpPr/>
          <p:nvPr/>
        </p:nvSpPr>
        <p:spPr>
          <a:xfrm>
            <a:off x="1165703" y="6471014"/>
            <a:ext cx="6617953" cy="537709"/>
          </a:xfrm>
          <a:custGeom>
            <a:avLst/>
            <a:gdLst/>
            <a:ahLst/>
            <a:cxnLst/>
            <a:rect l="l" t="t" r="r" b="b"/>
            <a:pathLst>
              <a:path w="6617953" h="537709">
                <a:moveTo>
                  <a:pt x="0" y="0"/>
                </a:moveTo>
                <a:lnTo>
                  <a:pt x="6617953" y="0"/>
                </a:lnTo>
                <a:lnTo>
                  <a:pt x="6617953" y="537709"/>
                </a:lnTo>
                <a:lnTo>
                  <a:pt x="0" y="5377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352624" y="1260740"/>
            <a:ext cx="6615993" cy="1460492"/>
          </a:xfrm>
          <a:prstGeom prst="rect">
            <a:avLst/>
          </a:prstGeom>
        </p:spPr>
        <p:txBody>
          <a:bodyPr lIns="0" tIns="0" rIns="0" bIns="0" rtlCol="0" anchor="t">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US" sz="5000" b="0" i="0" u="none" strike="noStrike" kern="1200" cap="none" spc="0" normalizeH="0" baseline="0" noProof="0">
                <a:ln>
                  <a:noFill/>
                </a:ln>
                <a:solidFill>
                  <a:srgbClr val="9EBEAD"/>
                </a:solidFill>
                <a:effectLst/>
                <a:uLnTx/>
                <a:uFillTx/>
                <a:latin typeface="Poppins Bold"/>
                <a:ea typeface="+mn-ea"/>
                <a:cs typeface="+mn-cs"/>
              </a:rPr>
              <a:t>RICHARD  HARDESTY</a:t>
            </a:r>
          </a:p>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0" normalizeH="0" baseline="0" noProof="0">
                <a:ln>
                  <a:noFill/>
                </a:ln>
                <a:solidFill>
                  <a:srgbClr val="9EBEAD"/>
                </a:solidFill>
                <a:effectLst/>
                <a:uLnTx/>
                <a:uFillTx/>
                <a:latin typeface="Poppins Bold"/>
                <a:ea typeface="+mn-ea"/>
                <a:cs typeface="+mn-cs"/>
              </a:rPr>
              <a:t>FEDERAL INCOME TAX COURSE, 1989</a:t>
            </a:r>
          </a:p>
        </p:txBody>
      </p:sp>
      <p:sp>
        <p:nvSpPr>
          <p:cNvPr id="10" name="TextBox 10"/>
          <p:cNvSpPr txBox="1"/>
          <p:nvPr/>
        </p:nvSpPr>
        <p:spPr>
          <a:xfrm>
            <a:off x="1028700" y="3092113"/>
            <a:ext cx="6989834" cy="629221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Poppins"/>
                <a:ea typeface="+mn-ea"/>
                <a:cs typeface="+mn-cs"/>
              </a:rPr>
              <a:t>Nan Hardesty completed the tax course in 1983 and, singing its praises, encouraged Richard to complete his in 1989. Together they founded Rising Wolf Tax Preparation reaching over 200 clients in Northwestern Montana.  Nan passed away in 2022 after 32 years in the tax preparation field.  Richard retired in 2024.</a:t>
            </a:r>
          </a:p>
          <a:p>
            <a:pPr marL="0" marR="0" lvl="0" indent="0" algn="ctr" defTabSz="914400" rtl="0" eaLnBrk="1" fontAlgn="auto" latinLnBrk="0" hangingPunct="1">
              <a:lnSpc>
                <a:spcPts val="336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Poppins"/>
              <a:ea typeface="+mn-ea"/>
              <a:cs typeface="+mn-cs"/>
            </a:endParaRPr>
          </a:p>
          <a:p>
            <a:pPr marL="0" marR="0" lvl="0" indent="0" algn="ctr" defTabSz="914400" rtl="0" eaLnBrk="1" fontAlgn="auto" latinLnBrk="0" hangingPunct="1">
              <a:lnSpc>
                <a:spcPts val="336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Poppins"/>
              <a:ea typeface="+mn-ea"/>
              <a:cs typeface="+mn-cs"/>
            </a:endParaRPr>
          </a:p>
          <a:p>
            <a:pPr marL="0" marR="0" lvl="0" indent="0" algn="ctr" defTabSz="914400" rtl="0" eaLnBrk="1" fontAlgn="auto" latinLnBrk="0" hangingPunct="1">
              <a:lnSpc>
                <a:spcPts val="336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Poppins"/>
              <a:ea typeface="+mn-ea"/>
              <a:cs typeface="+mn-cs"/>
            </a:endParaRPr>
          </a:p>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Poppins Italics"/>
                <a:ea typeface="+mn-ea"/>
                <a:cs typeface="+mn-cs"/>
              </a:rPr>
              <a:t>“Nan prepared my tax return and reviewed it with me, showing how I qualified for a refund. I was very impressed so I asked her how she’d learned to do taxes. She told me all about National Tax Training School.</a:t>
            </a:r>
          </a:p>
        </p:txBody>
      </p:sp>
      <p:sp>
        <p:nvSpPr>
          <p:cNvPr id="11" name="TextBox 11"/>
          <p:cNvSpPr txBox="1"/>
          <p:nvPr/>
        </p:nvSpPr>
        <p:spPr>
          <a:xfrm>
            <a:off x="461976" y="375185"/>
            <a:ext cx="8023447" cy="771525"/>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ts val="0"/>
              </a:spcBef>
              <a:spcAft>
                <a:spcPts val="0"/>
              </a:spcAft>
              <a:buClrTx/>
              <a:buSzTx/>
              <a:buFontTx/>
              <a:buNone/>
              <a:tabLst/>
              <a:defRPr/>
            </a:pPr>
            <a:r>
              <a:rPr kumimoji="0" lang="en-US" sz="4500" b="0" i="0" u="none" strike="noStrike" kern="1200" cap="none" spc="0" normalizeH="0" baseline="0" noProof="0">
                <a:ln>
                  <a:noFill/>
                </a:ln>
                <a:solidFill>
                  <a:srgbClr val="F6E8C0"/>
                </a:solidFill>
                <a:effectLst/>
                <a:uLnTx/>
                <a:uFillTx/>
                <a:latin typeface="Canva Sans 2 Bold"/>
                <a:ea typeface="+mn-ea"/>
                <a:cs typeface="+mn-cs"/>
              </a:rPr>
              <a:t>National Tax Training School</a:t>
            </a:r>
          </a:p>
        </p:txBody>
      </p:sp>
    </p:spTree>
  </p:cSld>
  <p:clrMapOvr>
    <a:masterClrMapping/>
  </p:clrMapOvr>
  <mc:AlternateContent xmlns:mc="http://schemas.openxmlformats.org/markup-compatibility/2006" xmlns:p14="http://schemas.microsoft.com/office/powerpoint/2010/main">
    <mc:Choice Requires="p14">
      <p:transition spd="slow" p14:dur="800" advTm="12000">
        <p14:flythrough/>
      </p:transition>
    </mc:Choice>
    <mc:Fallback xmlns="">
      <p:transition spd="slow" advTm="12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95458"/>
        </a:solidFill>
        <a:effectLst/>
      </p:bgPr>
    </p:bg>
    <p:spTree>
      <p:nvGrpSpPr>
        <p:cNvPr id="1" name=""/>
        <p:cNvGrpSpPr/>
        <p:nvPr/>
      </p:nvGrpSpPr>
      <p:grpSpPr>
        <a:xfrm>
          <a:off x="0" y="0"/>
          <a:ext cx="0" cy="0"/>
          <a:chOff x="0" y="0"/>
          <a:chExt cx="0" cy="0"/>
        </a:xfrm>
      </p:grpSpPr>
      <p:grpSp>
        <p:nvGrpSpPr>
          <p:cNvPr id="2" name="Group 2"/>
          <p:cNvGrpSpPr/>
          <p:nvPr/>
        </p:nvGrpSpPr>
        <p:grpSpPr>
          <a:xfrm>
            <a:off x="0" y="4637425"/>
            <a:ext cx="7780487" cy="5649575"/>
            <a:chOff x="0" y="0"/>
            <a:chExt cx="10373983" cy="7532766"/>
          </a:xfrm>
        </p:grpSpPr>
        <p:pic>
          <p:nvPicPr>
            <p:cNvPr id="3" name="Picture 3"/>
            <p:cNvPicPr>
              <a:picLocks noChangeAspect="1"/>
            </p:cNvPicPr>
            <p:nvPr/>
          </p:nvPicPr>
          <p:blipFill>
            <a:blip r:embed="rId2"/>
            <a:srcRect t="532" b="26854"/>
            <a:stretch>
              <a:fillRect/>
            </a:stretch>
          </p:blipFill>
          <p:spPr>
            <a:xfrm>
              <a:off x="0" y="0"/>
              <a:ext cx="10373983" cy="7532766"/>
            </a:xfrm>
            <a:prstGeom prst="rect">
              <a:avLst/>
            </a:prstGeom>
          </p:spPr>
        </p:pic>
      </p:grpSp>
      <p:sp>
        <p:nvSpPr>
          <p:cNvPr id="4" name="AutoShape 4"/>
          <p:cNvSpPr/>
          <p:nvPr/>
        </p:nvSpPr>
        <p:spPr>
          <a:xfrm flipH="1" flipV="1">
            <a:off x="-3758420" y="4128617"/>
            <a:ext cx="11538907" cy="873002"/>
          </a:xfrm>
          <a:prstGeom prst="line">
            <a:avLst/>
          </a:prstGeom>
          <a:ln w="9525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flipH="1">
            <a:off x="-3588547" y="4685050"/>
            <a:ext cx="11372627" cy="0"/>
          </a:xfrm>
          <a:prstGeom prst="line">
            <a:avLst/>
          </a:prstGeom>
          <a:ln w="95250"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780487" y="1252371"/>
            <a:ext cx="1659896" cy="1659896"/>
          </a:xfrm>
          <a:custGeom>
            <a:avLst/>
            <a:gdLst/>
            <a:ahLst/>
            <a:cxnLst/>
            <a:rect l="l" t="t" r="r" b="b"/>
            <a:pathLst>
              <a:path w="1659896" h="1659896">
                <a:moveTo>
                  <a:pt x="0" y="0"/>
                </a:moveTo>
                <a:lnTo>
                  <a:pt x="1659896" y="0"/>
                </a:lnTo>
                <a:lnTo>
                  <a:pt x="1659896" y="1659897"/>
                </a:lnTo>
                <a:lnTo>
                  <a:pt x="0" y="1659897"/>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lgDash"/>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9907178" y="536103"/>
            <a:ext cx="7031522" cy="3092433"/>
            <a:chOff x="0" y="0"/>
            <a:chExt cx="9375363" cy="4123244"/>
          </a:xfrm>
        </p:grpSpPr>
        <p:sp>
          <p:nvSpPr>
            <p:cNvPr id="8" name="TextBox 8"/>
            <p:cNvSpPr txBox="1"/>
            <p:nvPr/>
          </p:nvSpPr>
          <p:spPr>
            <a:xfrm>
              <a:off x="0" y="19050"/>
              <a:ext cx="9375363" cy="3199636"/>
            </a:xfrm>
            <a:prstGeom prst="rect">
              <a:avLst/>
            </a:prstGeom>
          </p:spPr>
          <p:txBody>
            <a:bodyPr lIns="0" tIns="0" rIns="0" bIns="0" rtlCol="0" anchor="t">
              <a:spAutoFit/>
            </a:bodyPr>
            <a:lstStyle/>
            <a:p>
              <a:pPr marL="0" marR="0" lvl="0" indent="0" algn="ctr" defTabSz="914400" rtl="0" eaLnBrk="1" fontAlgn="auto" latinLnBrk="0" hangingPunct="1">
                <a:lnSpc>
                  <a:spcPts val="9071"/>
                </a:lnSpc>
                <a:spcBef>
                  <a:spcPts val="0"/>
                </a:spcBef>
                <a:spcAft>
                  <a:spcPts val="0"/>
                </a:spcAft>
                <a:buClrTx/>
                <a:buSzTx/>
                <a:buFontTx/>
                <a:buNone/>
                <a:tabLst/>
                <a:defRPr/>
              </a:pPr>
              <a:r>
                <a:rPr kumimoji="0" lang="en-US" sz="8399" b="0" i="0" u="none" strike="noStrike" kern="1200" cap="none" spc="0" normalizeH="0" baseline="0" noProof="0">
                  <a:ln>
                    <a:noFill/>
                  </a:ln>
                  <a:solidFill>
                    <a:srgbClr val="FFFFFF"/>
                  </a:solidFill>
                  <a:effectLst/>
                  <a:uLnTx/>
                  <a:uFillTx/>
                  <a:latin typeface="Poppins Bold"/>
                  <a:ea typeface="+mn-ea"/>
                  <a:cs typeface="+mn-cs"/>
                </a:rPr>
                <a:t>SZE CHUN TSANG</a:t>
              </a:r>
            </a:p>
          </p:txBody>
        </p:sp>
        <p:sp>
          <p:nvSpPr>
            <p:cNvPr id="9" name="TextBox 9"/>
            <p:cNvSpPr txBox="1"/>
            <p:nvPr/>
          </p:nvSpPr>
          <p:spPr>
            <a:xfrm>
              <a:off x="0" y="3409081"/>
              <a:ext cx="9375363" cy="714163"/>
            </a:xfrm>
            <a:prstGeom prst="rect">
              <a:avLst/>
            </a:prstGeom>
          </p:spPr>
          <p:txBody>
            <a:bodyPr lIns="0" tIns="0" rIns="0" bIns="0" rtlCol="0" anchor="t">
              <a:spAutoFit/>
            </a:bodyPr>
            <a:lstStyle/>
            <a:p>
              <a:pPr marL="0" marR="0" lvl="0" indent="0" algn="l" defTabSz="914400" rtl="0" eaLnBrk="1" fontAlgn="auto" latinLnBrk="0" hangingPunct="1">
                <a:lnSpc>
                  <a:spcPts val="4340"/>
                </a:lnSpc>
                <a:spcBef>
                  <a:spcPts val="0"/>
                </a:spcBef>
                <a:spcAft>
                  <a:spcPts val="0"/>
                </a:spcAft>
                <a:buClrTx/>
                <a:buSzTx/>
                <a:buFontTx/>
                <a:buNone/>
                <a:tabLst/>
                <a:defRPr/>
              </a:pPr>
              <a:r>
                <a:rPr kumimoji="0" lang="en-US" sz="3100" b="0" i="0" u="none" strike="noStrike" kern="1200" cap="none" spc="0" normalizeH="0" baseline="0" noProof="0">
                  <a:ln>
                    <a:noFill/>
                  </a:ln>
                  <a:solidFill>
                    <a:srgbClr val="9EBEAD"/>
                  </a:solidFill>
                  <a:effectLst/>
                  <a:uLnTx/>
                  <a:uFillTx/>
                  <a:latin typeface="Poppins"/>
                  <a:ea typeface="+mn-ea"/>
                  <a:cs typeface="+mn-cs"/>
                </a:rPr>
                <a:t>Dr. of Business Administration, 2014</a:t>
              </a:r>
            </a:p>
          </p:txBody>
        </p:sp>
      </p:grpSp>
      <p:sp>
        <p:nvSpPr>
          <p:cNvPr id="10" name="TextBox 10"/>
          <p:cNvSpPr txBox="1"/>
          <p:nvPr/>
        </p:nvSpPr>
        <p:spPr>
          <a:xfrm>
            <a:off x="229191" y="431328"/>
            <a:ext cx="7322104" cy="2825115"/>
          </a:xfrm>
          <a:prstGeom prst="rect">
            <a:avLst/>
          </a:prstGeom>
        </p:spPr>
        <p:txBody>
          <a:bodyPr lIns="0" tIns="0" rIns="0" bIns="0" rtlCol="0" anchor="t">
            <a:spAutoFit/>
          </a:bodyPr>
          <a:lstStyle/>
          <a:p>
            <a:pPr marL="0" marR="0" lvl="0" indent="0" algn="ctr" defTabSz="914400" rtl="0" eaLnBrk="1" fontAlgn="auto" latinLnBrk="0" hangingPunct="1">
              <a:lnSpc>
                <a:spcPts val="7559"/>
              </a:lnSpc>
              <a:spcBef>
                <a:spcPts val="0"/>
              </a:spcBef>
              <a:spcAft>
                <a:spcPts val="0"/>
              </a:spcAft>
              <a:buClrTx/>
              <a:buSzTx/>
              <a:buFontTx/>
              <a:buNone/>
              <a:tabLst/>
              <a:defRPr/>
            </a:pPr>
            <a:r>
              <a:rPr kumimoji="0" lang="en-US" sz="5399" b="0" i="0" u="none" strike="noStrike" kern="1200" cap="none" spc="0" normalizeH="0" baseline="0" noProof="0">
                <a:ln>
                  <a:noFill/>
                </a:ln>
                <a:solidFill>
                  <a:srgbClr val="F6E8C0"/>
                </a:solidFill>
                <a:effectLst/>
                <a:uLnTx/>
                <a:uFillTx/>
                <a:latin typeface="Canva Sans 2 Bold"/>
                <a:ea typeface="+mn-ea"/>
                <a:cs typeface="+mn-cs"/>
              </a:rPr>
              <a:t>University of Management and Technology</a:t>
            </a:r>
          </a:p>
        </p:txBody>
      </p:sp>
      <p:sp>
        <p:nvSpPr>
          <p:cNvPr id="11" name="TextBox 11"/>
          <p:cNvSpPr txBox="1"/>
          <p:nvPr/>
        </p:nvSpPr>
        <p:spPr>
          <a:xfrm>
            <a:off x="8265207" y="3355812"/>
            <a:ext cx="9488364" cy="6292215"/>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Poppins"/>
                <a:ea typeface="+mn-ea"/>
                <a:cs typeface="+mn-cs"/>
              </a:rPr>
              <a:t>Dr. Tsang has a manufacturing business in China. He aspired to pursue a doctorate degree in business administration to enhance his skills at operating the business. After comparing programs offered by on-campus universities, he chose the DBA program at UMT because of its flexibility and the richness and diversity of the subjects offered. Dr. Tsang also holds four other degrees from the University of Hong Kong, the University of Chicago, and the University of California, Irvine.  Dr. Tsang, together with several UMT graduates in Hong Kong, established the UMT Hong Kong Alumni Association</a:t>
            </a:r>
          </a:p>
          <a:p>
            <a:pPr marL="0" marR="0" lvl="0" indent="0" algn="ctr" defTabSz="914400" rtl="0" eaLnBrk="1" fontAlgn="auto" latinLnBrk="0" hangingPunct="1">
              <a:lnSpc>
                <a:spcPts val="336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Poppins"/>
              <a:ea typeface="+mn-ea"/>
              <a:cs typeface="+mn-cs"/>
            </a:endParaRPr>
          </a:p>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Poppins"/>
                <a:ea typeface="+mn-ea"/>
                <a:cs typeface="+mn-cs"/>
              </a:rPr>
              <a:t>“</a:t>
            </a:r>
            <a:r>
              <a:rPr kumimoji="0" lang="en-US" sz="2400" b="0" i="0" u="none" strike="noStrike" kern="1200" cap="none" spc="0" normalizeH="0" baseline="0" noProof="0">
                <a:ln>
                  <a:noFill/>
                </a:ln>
                <a:solidFill>
                  <a:srgbClr val="FFFFFF"/>
                </a:solidFill>
                <a:effectLst/>
                <a:uLnTx/>
                <a:uFillTx/>
                <a:latin typeface="Poppins Italics"/>
                <a:ea typeface="+mn-ea"/>
                <a:cs typeface="+mn-cs"/>
              </a:rPr>
              <a:t>Pursuing the DBA program offered by UMT is one of the best choices I've made because its flexibility has allowed me to fulfill a long-time goal”</a:t>
            </a:r>
          </a:p>
        </p:txBody>
      </p:sp>
    </p:spTree>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95458"/>
        </a:solidFill>
        <a:effectLst/>
      </p:bgPr>
    </p:bg>
    <p:spTree>
      <p:nvGrpSpPr>
        <p:cNvPr id="1" name=""/>
        <p:cNvGrpSpPr/>
        <p:nvPr/>
      </p:nvGrpSpPr>
      <p:grpSpPr>
        <a:xfrm>
          <a:off x="0" y="0"/>
          <a:ext cx="0" cy="0"/>
          <a:chOff x="0" y="0"/>
          <a:chExt cx="0" cy="0"/>
        </a:xfrm>
      </p:grpSpPr>
      <p:sp>
        <p:nvSpPr>
          <p:cNvPr id="2" name="Freeform 2"/>
          <p:cNvSpPr/>
          <p:nvPr/>
        </p:nvSpPr>
        <p:spPr>
          <a:xfrm>
            <a:off x="3752155" y="1252706"/>
            <a:ext cx="11128315" cy="3115928"/>
          </a:xfrm>
          <a:custGeom>
            <a:avLst/>
            <a:gdLst/>
            <a:ahLst/>
            <a:cxnLst/>
            <a:rect l="l" t="t" r="r" b="b"/>
            <a:pathLst>
              <a:path w="11128315" h="3115928">
                <a:moveTo>
                  <a:pt x="0" y="0"/>
                </a:moveTo>
                <a:lnTo>
                  <a:pt x="11128315" y="0"/>
                </a:lnTo>
                <a:lnTo>
                  <a:pt x="11128315" y="3115928"/>
                </a:lnTo>
                <a:lnTo>
                  <a:pt x="0" y="31159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5383034" y="4153398"/>
            <a:ext cx="7521932" cy="5104902"/>
            <a:chOff x="0" y="66675"/>
            <a:chExt cx="10029243" cy="6806536"/>
          </a:xfrm>
        </p:grpSpPr>
        <p:sp>
          <p:nvSpPr>
            <p:cNvPr id="5" name="TextBox 5"/>
            <p:cNvSpPr txBox="1"/>
            <p:nvPr/>
          </p:nvSpPr>
          <p:spPr>
            <a:xfrm>
              <a:off x="0" y="66675"/>
              <a:ext cx="10029243" cy="4257576"/>
            </a:xfrm>
            <a:prstGeom prst="rect">
              <a:avLst/>
            </a:prstGeom>
          </p:spPr>
          <p:txBody>
            <a:bodyPr lIns="0" tIns="0" rIns="0" bIns="0" rtlCol="0" anchor="t">
              <a:spAutoFit/>
            </a:bodyPr>
            <a:lstStyle/>
            <a:p>
              <a:pPr marL="0" marR="0" lvl="0" indent="0" algn="ctr" defTabSz="914400" rtl="0" eaLnBrk="1" fontAlgn="auto" latinLnBrk="0" hangingPunct="1">
                <a:lnSpc>
                  <a:spcPts val="825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F6E8C0"/>
                  </a:solidFill>
                  <a:effectLst/>
                  <a:uLnTx/>
                  <a:uFillTx/>
                  <a:latin typeface="Cooper BT Light"/>
                  <a:ea typeface="+mn-ea"/>
                  <a:cs typeface="+mn-cs"/>
                </a:rPr>
                <a:t>DEAC</a:t>
              </a:r>
            </a:p>
            <a:p>
              <a:pPr marL="0" marR="0" lvl="0" indent="0" algn="ctr" defTabSz="914400" rtl="0" eaLnBrk="1" fontAlgn="auto" latinLnBrk="0" hangingPunct="1">
                <a:lnSpc>
                  <a:spcPts val="825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F6E8C0"/>
                  </a:solidFill>
                  <a:effectLst/>
                  <a:uLnTx/>
                  <a:uFillTx/>
                  <a:latin typeface="Cooper BT Light"/>
                  <a:ea typeface="+mn-ea"/>
                  <a:cs typeface="+mn-cs"/>
                </a:rPr>
                <a:t>Famous</a:t>
              </a:r>
            </a:p>
            <a:p>
              <a:pPr marL="0" marR="0" lvl="0" indent="0" algn="ctr" defTabSz="914400" rtl="0" eaLnBrk="1" fontAlgn="auto" latinLnBrk="0" hangingPunct="1">
                <a:lnSpc>
                  <a:spcPts val="8250"/>
                </a:lnSpc>
                <a:spcBef>
                  <a:spcPts val="0"/>
                </a:spcBef>
                <a:spcAft>
                  <a:spcPts val="0"/>
                </a:spcAft>
                <a:buClrTx/>
                <a:buSzTx/>
                <a:buFontTx/>
                <a:buNone/>
                <a:tabLst/>
                <a:defRPr/>
              </a:pPr>
              <a:r>
                <a:rPr kumimoji="0" lang="en-US" sz="7500" b="0" i="0" u="none" strike="noStrike" kern="1200" cap="none" spc="0" normalizeH="0" baseline="0" noProof="0" dirty="0">
                  <a:ln>
                    <a:noFill/>
                  </a:ln>
                  <a:solidFill>
                    <a:srgbClr val="F6E8C0"/>
                  </a:solidFill>
                  <a:effectLst/>
                  <a:uLnTx/>
                  <a:uFillTx/>
                  <a:latin typeface="Cooper BT Light"/>
                  <a:ea typeface="+mn-ea"/>
                  <a:cs typeface="+mn-cs"/>
                </a:rPr>
                <a:t>ALUMNI</a:t>
              </a:r>
            </a:p>
          </p:txBody>
        </p:sp>
        <p:sp>
          <p:nvSpPr>
            <p:cNvPr id="6" name="TextBox 6"/>
            <p:cNvSpPr txBox="1"/>
            <p:nvPr/>
          </p:nvSpPr>
          <p:spPr>
            <a:xfrm>
              <a:off x="0" y="5863561"/>
              <a:ext cx="10029243" cy="1009650"/>
            </a:xfrm>
            <a:prstGeom prst="rect">
              <a:avLst/>
            </a:prstGeom>
          </p:spPr>
          <p:txBody>
            <a:bodyPr lIns="0" tIns="0" rIns="0" bIns="0" rtlCol="0" anchor="t">
              <a:spAutoFit/>
            </a:bodyPr>
            <a:lstStyle/>
            <a:p>
              <a:pPr marL="0" marR="0" lvl="0" indent="0" algn="ctr" defTabSz="914400" rtl="0" eaLnBrk="1" fontAlgn="auto" latinLnBrk="0" hangingPunct="1">
                <a:lnSpc>
                  <a:spcPts val="6300"/>
                </a:lnSpc>
                <a:spcBef>
                  <a:spcPct val="0"/>
                </a:spcBef>
                <a:spcAft>
                  <a:spcPts val="0"/>
                </a:spcAft>
                <a:buClrTx/>
                <a:buSzTx/>
                <a:buFontTx/>
                <a:buNone/>
                <a:tabLst/>
                <a:defRPr/>
              </a:pPr>
              <a:r>
                <a:rPr kumimoji="0" lang="en-US" sz="4500" b="0" i="0" u="none" strike="noStrike" kern="1200" cap="none" spc="0" normalizeH="0" baseline="0" noProof="0" dirty="0">
                  <a:ln>
                    <a:noFill/>
                  </a:ln>
                  <a:solidFill>
                    <a:srgbClr val="F6E8C0"/>
                  </a:solidFill>
                  <a:effectLst/>
                  <a:uLnTx/>
                  <a:uFillTx/>
                  <a:latin typeface="Courier New OS"/>
                  <a:ea typeface="+mn-ea"/>
                  <a:cs typeface="+mn-cs"/>
                </a:rPr>
                <a:t>2024</a:t>
              </a:r>
            </a:p>
          </p:txBody>
        </p:sp>
      </p:grpSp>
      <p:pic>
        <p:nvPicPr>
          <p:cNvPr id="7" name="Picture 6">
            <a:extLst>
              <a:ext uri="{FF2B5EF4-FFF2-40B4-BE49-F238E27FC236}">
                <a16:creationId xmlns:a16="http://schemas.microsoft.com/office/drawing/2014/main" id="{E5056C4C-676E-11F3-5ED4-306206475A82}"/>
              </a:ext>
            </a:extLst>
          </p:cNvPr>
          <p:cNvPicPr>
            <a:picLocks noChangeAspect="1"/>
          </p:cNvPicPr>
          <p:nvPr/>
        </p:nvPicPr>
        <p:blipFill>
          <a:blip r:embed="rId4"/>
          <a:stretch>
            <a:fillRect/>
          </a:stretch>
        </p:blipFill>
        <p:spPr>
          <a:xfrm>
            <a:off x="8519106" y="7245513"/>
            <a:ext cx="1249788" cy="1249788"/>
          </a:xfrm>
          <a:prstGeom prst="rect">
            <a:avLst/>
          </a:prstGeom>
        </p:spPr>
      </p:pic>
      <p:sp>
        <p:nvSpPr>
          <p:cNvPr id="3" name="Freeform 3">
            <a:extLst>
              <a:ext uri="{FF2B5EF4-FFF2-40B4-BE49-F238E27FC236}">
                <a16:creationId xmlns:a16="http://schemas.microsoft.com/office/drawing/2014/main" id="{B732D608-4D59-7FCA-C8AD-308821409EA2}"/>
              </a:ext>
            </a:extLst>
          </p:cNvPr>
          <p:cNvSpPr/>
          <p:nvPr/>
        </p:nvSpPr>
        <p:spPr>
          <a:xfrm>
            <a:off x="0" y="-114300"/>
            <a:ext cx="18288000" cy="107823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advTm="12000">
        <p:circle/>
      </p:transition>
    </mc:Choice>
    <mc:Fallback xmlns="">
      <p:transition spd="slow" advTm="12000">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115501" y="-226028"/>
            <a:ext cx="1522232" cy="1254728"/>
            <a:chOff x="0" y="0"/>
            <a:chExt cx="400917" cy="330463"/>
          </a:xfrm>
        </p:grpSpPr>
        <p:sp>
          <p:nvSpPr>
            <p:cNvPr id="3" name="Freeform 3"/>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4" name="TextBox 4"/>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grpSp>
        <p:nvGrpSpPr>
          <p:cNvPr id="5" name="Group 5"/>
          <p:cNvGrpSpPr/>
          <p:nvPr/>
        </p:nvGrpSpPr>
        <p:grpSpPr>
          <a:xfrm>
            <a:off x="-243412" y="9527245"/>
            <a:ext cx="1522232" cy="1254728"/>
            <a:chOff x="0" y="0"/>
            <a:chExt cx="400917" cy="330463"/>
          </a:xfrm>
        </p:grpSpPr>
        <p:sp>
          <p:nvSpPr>
            <p:cNvPr id="6" name="Freeform 6"/>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7" name="TextBox 7"/>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grpSp>
        <p:nvGrpSpPr>
          <p:cNvPr id="8" name="Group 8"/>
          <p:cNvGrpSpPr/>
          <p:nvPr/>
        </p:nvGrpSpPr>
        <p:grpSpPr>
          <a:xfrm>
            <a:off x="9519808" y="8390709"/>
            <a:ext cx="2629370" cy="789992"/>
            <a:chOff x="0" y="0"/>
            <a:chExt cx="692509" cy="208064"/>
          </a:xfrm>
        </p:grpSpPr>
        <p:sp>
          <p:nvSpPr>
            <p:cNvPr id="9" name="Freeform 9"/>
            <p:cNvSpPr/>
            <p:nvPr/>
          </p:nvSpPr>
          <p:spPr>
            <a:xfrm>
              <a:off x="0" y="0"/>
              <a:ext cx="692509" cy="208064"/>
            </a:xfrm>
            <a:custGeom>
              <a:avLst/>
              <a:gdLst/>
              <a:ahLst/>
              <a:cxnLst/>
              <a:rect l="l" t="t" r="r" b="b"/>
              <a:pathLst>
                <a:path w="692509" h="208064">
                  <a:moveTo>
                    <a:pt x="0" y="0"/>
                  </a:moveTo>
                  <a:lnTo>
                    <a:pt x="692509" y="0"/>
                  </a:lnTo>
                  <a:lnTo>
                    <a:pt x="692509" y="208064"/>
                  </a:lnTo>
                  <a:lnTo>
                    <a:pt x="0" y="208064"/>
                  </a:lnTo>
                  <a:close/>
                </a:path>
              </a:pathLst>
            </a:custGeom>
            <a:solidFill>
              <a:srgbClr val="000000"/>
            </a:solidFill>
          </p:spPr>
          <p:txBody>
            <a:bodyPr/>
            <a:lstStyle/>
            <a:p>
              <a:endParaRPr lang="en-US"/>
            </a:p>
          </p:txBody>
        </p:sp>
        <p:sp>
          <p:nvSpPr>
            <p:cNvPr id="10" name="TextBox 10"/>
            <p:cNvSpPr txBox="1"/>
            <p:nvPr/>
          </p:nvSpPr>
          <p:spPr>
            <a:xfrm>
              <a:off x="0" y="-38100"/>
              <a:ext cx="692509" cy="246164"/>
            </a:xfrm>
            <a:prstGeom prst="rect">
              <a:avLst/>
            </a:prstGeom>
          </p:spPr>
          <p:txBody>
            <a:bodyPr lIns="50800" tIns="50800" rIns="50800" bIns="50800" rtlCol="0" anchor="ctr"/>
            <a:lstStyle/>
            <a:p>
              <a:pPr algn="ctr">
                <a:lnSpc>
                  <a:spcPts val="2329"/>
                </a:lnSpc>
              </a:pPr>
              <a:endParaRPr/>
            </a:p>
          </p:txBody>
        </p:sp>
      </p:grpSp>
      <p:sp>
        <p:nvSpPr>
          <p:cNvPr id="11" name="AutoShape 11"/>
          <p:cNvSpPr/>
          <p:nvPr/>
        </p:nvSpPr>
        <p:spPr>
          <a:xfrm>
            <a:off x="5177127" y="1250266"/>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12" name="Freeform 12"/>
          <p:cNvSpPr/>
          <p:nvPr/>
        </p:nvSpPr>
        <p:spPr>
          <a:xfrm>
            <a:off x="47551" y="2798"/>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2"/>
            <a:stretch>
              <a:fillRect/>
            </a:stretch>
          </a:blipFill>
        </p:spPr>
        <p:txBody>
          <a:bodyPr/>
          <a:lstStyle/>
          <a:p>
            <a:endParaRPr lang="en-US"/>
          </a:p>
        </p:txBody>
      </p:sp>
      <p:sp>
        <p:nvSpPr>
          <p:cNvPr id="13" name="Freeform 13"/>
          <p:cNvSpPr/>
          <p:nvPr/>
        </p:nvSpPr>
        <p:spPr>
          <a:xfrm>
            <a:off x="12149178" y="5143500"/>
            <a:ext cx="6058168" cy="4037201"/>
          </a:xfrm>
          <a:custGeom>
            <a:avLst/>
            <a:gdLst/>
            <a:ahLst/>
            <a:cxnLst/>
            <a:rect l="l" t="t" r="r" b="b"/>
            <a:pathLst>
              <a:path w="6058168" h="4037201">
                <a:moveTo>
                  <a:pt x="0" y="0"/>
                </a:moveTo>
                <a:lnTo>
                  <a:pt x="6058168" y="0"/>
                </a:lnTo>
                <a:lnTo>
                  <a:pt x="6058168" y="4037201"/>
                </a:lnTo>
                <a:lnTo>
                  <a:pt x="0" y="4037201"/>
                </a:lnTo>
                <a:lnTo>
                  <a:pt x="0" y="0"/>
                </a:lnTo>
                <a:close/>
              </a:path>
            </a:pathLst>
          </a:custGeom>
          <a:blipFill>
            <a:blip r:embed="rId3"/>
            <a:stretch>
              <a:fillRect/>
            </a:stretch>
          </a:blipFill>
        </p:spPr>
        <p:txBody>
          <a:bodyPr/>
          <a:lstStyle/>
          <a:p>
            <a:endParaRPr lang="en-US"/>
          </a:p>
        </p:txBody>
      </p:sp>
      <p:grpSp>
        <p:nvGrpSpPr>
          <p:cNvPr id="14" name="Group 14"/>
          <p:cNvGrpSpPr/>
          <p:nvPr/>
        </p:nvGrpSpPr>
        <p:grpSpPr>
          <a:xfrm>
            <a:off x="9301504" y="2201207"/>
            <a:ext cx="4987692" cy="4309928"/>
            <a:chOff x="0" y="0"/>
            <a:chExt cx="1182341" cy="1021676"/>
          </a:xfrm>
        </p:grpSpPr>
        <p:sp>
          <p:nvSpPr>
            <p:cNvPr id="15" name="Freeform 15"/>
            <p:cNvSpPr/>
            <p:nvPr/>
          </p:nvSpPr>
          <p:spPr>
            <a:xfrm>
              <a:off x="0" y="0"/>
              <a:ext cx="1182341" cy="1021676"/>
            </a:xfrm>
            <a:custGeom>
              <a:avLst/>
              <a:gdLst/>
              <a:ahLst/>
              <a:cxnLst/>
              <a:rect l="l" t="t" r="r" b="b"/>
              <a:pathLst>
                <a:path w="1182341" h="1021676">
                  <a:moveTo>
                    <a:pt x="0" y="0"/>
                  </a:moveTo>
                  <a:lnTo>
                    <a:pt x="1182341" y="0"/>
                  </a:lnTo>
                  <a:lnTo>
                    <a:pt x="1182341" y="1021676"/>
                  </a:lnTo>
                  <a:lnTo>
                    <a:pt x="0" y="1021676"/>
                  </a:lnTo>
                  <a:close/>
                </a:path>
              </a:pathLst>
            </a:custGeom>
            <a:blipFill>
              <a:blip r:embed="rId4"/>
              <a:stretch>
                <a:fillRect l="-14833" r="-14833"/>
              </a:stretch>
            </a:blipFill>
          </p:spPr>
          <p:txBody>
            <a:bodyPr/>
            <a:lstStyle/>
            <a:p>
              <a:endParaRPr lang="en-US"/>
            </a:p>
          </p:txBody>
        </p:sp>
      </p:grpSp>
      <p:sp>
        <p:nvSpPr>
          <p:cNvPr id="16" name="TextBox 16"/>
          <p:cNvSpPr txBox="1"/>
          <p:nvPr/>
        </p:nvSpPr>
        <p:spPr>
          <a:xfrm>
            <a:off x="2517614" y="1866675"/>
            <a:ext cx="6321454" cy="1084950"/>
          </a:xfrm>
          <a:prstGeom prst="rect">
            <a:avLst/>
          </a:prstGeom>
        </p:spPr>
        <p:txBody>
          <a:bodyPr lIns="0" tIns="0" rIns="0" bIns="0" rtlCol="0" anchor="t">
            <a:spAutoFit/>
          </a:bodyPr>
          <a:lstStyle/>
          <a:p>
            <a:pPr>
              <a:lnSpc>
                <a:spcPts val="8494"/>
              </a:lnSpc>
            </a:pPr>
            <a:r>
              <a:rPr lang="en-US" sz="7322">
                <a:solidFill>
                  <a:srgbClr val="000000"/>
                </a:solidFill>
                <a:latin typeface="RoxboroughCF Bold"/>
              </a:rPr>
              <a:t>Method Moyo</a:t>
            </a:r>
          </a:p>
        </p:txBody>
      </p:sp>
      <p:sp>
        <p:nvSpPr>
          <p:cNvPr id="17" name="TextBox 17"/>
          <p:cNvSpPr txBox="1"/>
          <p:nvPr/>
        </p:nvSpPr>
        <p:spPr>
          <a:xfrm>
            <a:off x="2072886" y="3962880"/>
            <a:ext cx="7092578" cy="5029835"/>
          </a:xfrm>
          <a:prstGeom prst="rect">
            <a:avLst/>
          </a:prstGeom>
        </p:spPr>
        <p:txBody>
          <a:bodyPr lIns="0" tIns="0" rIns="0" bIns="0" rtlCol="0" anchor="t">
            <a:spAutoFit/>
          </a:bodyPr>
          <a:lstStyle/>
          <a:p>
            <a:pPr>
              <a:lnSpc>
                <a:spcPts val="3640"/>
              </a:lnSpc>
              <a:spcBef>
                <a:spcPct val="0"/>
              </a:spcBef>
            </a:pPr>
            <a:r>
              <a:rPr lang="en-US" sz="2600">
                <a:solidFill>
                  <a:srgbClr val="000000"/>
                </a:solidFill>
                <a:latin typeface="Poppins"/>
              </a:rPr>
              <a:t>Method is the epitome of motivation. Despite the challenges of living and ministering in Zimbabwe, he has persisted in becoming a great scholar and practitioner. At the start of 2022, he took on the role of Ward Pastor at Cure Children’s Hospital of Zimbabwe, run by a Christian organization called Cure International. The hospital treats children with disabilities. His primary duty is to provide pastoral care to both the children and their caregivers.</a:t>
            </a:r>
          </a:p>
        </p:txBody>
      </p:sp>
      <p:sp>
        <p:nvSpPr>
          <p:cNvPr id="18" name="TextBox 18"/>
          <p:cNvSpPr txBox="1"/>
          <p:nvPr/>
        </p:nvSpPr>
        <p:spPr>
          <a:xfrm>
            <a:off x="2094350" y="3094500"/>
            <a:ext cx="7049650" cy="763920"/>
          </a:xfrm>
          <a:prstGeom prst="rect">
            <a:avLst/>
          </a:prstGeom>
        </p:spPr>
        <p:txBody>
          <a:bodyPr lIns="0" tIns="0" rIns="0" bIns="0" rtlCol="0" anchor="t">
            <a:spAutoFit/>
          </a:bodyPr>
          <a:lstStyle/>
          <a:p>
            <a:pPr algn="ctr">
              <a:lnSpc>
                <a:spcPts val="5460"/>
              </a:lnSpc>
            </a:pPr>
            <a:r>
              <a:rPr lang="en-US" sz="6000" spc="144">
                <a:solidFill>
                  <a:srgbClr val="000000"/>
                </a:solidFill>
                <a:latin typeface="Helveticish"/>
              </a:rPr>
              <a:t>Master of Divinity</a:t>
            </a:r>
          </a:p>
        </p:txBody>
      </p:sp>
      <p:sp>
        <p:nvSpPr>
          <p:cNvPr id="19" name="TextBox 19"/>
          <p:cNvSpPr txBox="1"/>
          <p:nvPr/>
        </p:nvSpPr>
        <p:spPr>
          <a:xfrm>
            <a:off x="5678341" y="202266"/>
            <a:ext cx="6931318" cy="1024187"/>
          </a:xfrm>
          <a:prstGeom prst="rect">
            <a:avLst/>
          </a:prstGeom>
        </p:spPr>
        <p:txBody>
          <a:bodyPr lIns="0" tIns="0" rIns="0" bIns="0" rtlCol="0" anchor="t">
            <a:spAutoFit/>
          </a:bodyPr>
          <a:lstStyle/>
          <a:p>
            <a:pPr algn="ctr">
              <a:lnSpc>
                <a:spcPts val="8400"/>
              </a:lnSpc>
            </a:pPr>
            <a:r>
              <a:rPr lang="en-US" sz="6000">
                <a:solidFill>
                  <a:srgbClr val="000000"/>
                </a:solidFill>
                <a:latin typeface="Canva Sans Bold"/>
              </a:rPr>
              <a:t>Nations University</a:t>
            </a:r>
          </a:p>
        </p:txBody>
      </p:sp>
      <p:sp>
        <p:nvSpPr>
          <p:cNvPr id="20" name="AutoShape 20"/>
          <p:cNvSpPr/>
          <p:nvPr/>
        </p:nvSpPr>
        <p:spPr>
          <a:xfrm>
            <a:off x="3690023" y="9508195"/>
            <a:ext cx="3282864" cy="0"/>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3400" advTm="12000">
        <p14:reveal/>
      </p:transition>
    </mc:Choice>
    <mc:Fallback xmlns="">
      <p:transition spd="slow" advTm="12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60874" y="9606128"/>
            <a:ext cx="1373890" cy="906896"/>
            <a:chOff x="0" y="0"/>
            <a:chExt cx="361848" cy="238853"/>
          </a:xfrm>
        </p:grpSpPr>
        <p:sp>
          <p:nvSpPr>
            <p:cNvPr id="3" name="Freeform 3"/>
            <p:cNvSpPr/>
            <p:nvPr/>
          </p:nvSpPr>
          <p:spPr>
            <a:xfrm>
              <a:off x="0" y="0"/>
              <a:ext cx="361848" cy="238853"/>
            </a:xfrm>
            <a:custGeom>
              <a:avLst/>
              <a:gdLst/>
              <a:ahLst/>
              <a:cxnLst/>
              <a:rect l="l" t="t" r="r" b="b"/>
              <a:pathLst>
                <a:path w="361848" h="238853">
                  <a:moveTo>
                    <a:pt x="0" y="0"/>
                  </a:moveTo>
                  <a:lnTo>
                    <a:pt x="361848" y="0"/>
                  </a:lnTo>
                  <a:lnTo>
                    <a:pt x="361848" y="238853"/>
                  </a:lnTo>
                  <a:lnTo>
                    <a:pt x="0" y="238853"/>
                  </a:lnTo>
                  <a:close/>
                </a:path>
              </a:pathLst>
            </a:custGeom>
            <a:solidFill>
              <a:srgbClr val="000000"/>
            </a:solidFill>
          </p:spPr>
          <p:txBody>
            <a:bodyPr/>
            <a:lstStyle/>
            <a:p>
              <a:endParaRPr lang="en-US"/>
            </a:p>
          </p:txBody>
        </p:sp>
        <p:sp>
          <p:nvSpPr>
            <p:cNvPr id="4" name="TextBox 4"/>
            <p:cNvSpPr txBox="1"/>
            <p:nvPr/>
          </p:nvSpPr>
          <p:spPr>
            <a:xfrm>
              <a:off x="0" y="-38100"/>
              <a:ext cx="361848" cy="276953"/>
            </a:xfrm>
            <a:prstGeom prst="rect">
              <a:avLst/>
            </a:prstGeom>
          </p:spPr>
          <p:txBody>
            <a:bodyPr lIns="50800" tIns="50800" rIns="50800" bIns="50800" rtlCol="0" anchor="ctr"/>
            <a:lstStyle/>
            <a:p>
              <a:pPr algn="ctr">
                <a:lnSpc>
                  <a:spcPts val="2329"/>
                </a:lnSpc>
              </a:pPr>
              <a:endParaRPr/>
            </a:p>
          </p:txBody>
        </p:sp>
      </p:grpSp>
      <p:sp>
        <p:nvSpPr>
          <p:cNvPr id="5" name="AutoShape 5"/>
          <p:cNvSpPr/>
          <p:nvPr/>
        </p:nvSpPr>
        <p:spPr>
          <a:xfrm>
            <a:off x="5674232" y="1278882"/>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6" name="Freeform 6"/>
          <p:cNvSpPr/>
          <p:nvPr/>
        </p:nvSpPr>
        <p:spPr>
          <a:xfrm>
            <a:off x="0" y="95347"/>
            <a:ext cx="1247468" cy="1247468"/>
          </a:xfrm>
          <a:custGeom>
            <a:avLst/>
            <a:gdLst/>
            <a:ahLst/>
            <a:cxnLst/>
            <a:rect l="l" t="t" r="r" b="b"/>
            <a:pathLst>
              <a:path w="1247468" h="1247468">
                <a:moveTo>
                  <a:pt x="0" y="0"/>
                </a:moveTo>
                <a:lnTo>
                  <a:pt x="1247468" y="0"/>
                </a:lnTo>
                <a:lnTo>
                  <a:pt x="1247468" y="1247468"/>
                </a:lnTo>
                <a:lnTo>
                  <a:pt x="0" y="1247468"/>
                </a:lnTo>
                <a:lnTo>
                  <a:pt x="0" y="0"/>
                </a:lnTo>
                <a:close/>
              </a:path>
            </a:pathLst>
          </a:custGeom>
          <a:blipFill>
            <a:blip r:embed="rId2"/>
            <a:stretch>
              <a:fillRect/>
            </a:stretch>
          </a:blipFill>
        </p:spPr>
        <p:txBody>
          <a:bodyPr/>
          <a:lstStyle/>
          <a:p>
            <a:endParaRPr lang="en-US"/>
          </a:p>
        </p:txBody>
      </p:sp>
      <p:sp>
        <p:nvSpPr>
          <p:cNvPr id="7" name="AutoShape 7"/>
          <p:cNvSpPr/>
          <p:nvPr/>
        </p:nvSpPr>
        <p:spPr>
          <a:xfrm>
            <a:off x="10897855" y="9866609"/>
            <a:ext cx="3282864" cy="0"/>
          </a:xfrm>
          <a:prstGeom prst="line">
            <a:avLst/>
          </a:prstGeom>
          <a:ln w="38100" cap="flat">
            <a:solidFill>
              <a:srgbClr val="000000"/>
            </a:solidFill>
            <a:prstDash val="solid"/>
            <a:headEnd type="none" w="sm" len="sm"/>
            <a:tailEnd type="none" w="sm" len="sm"/>
          </a:ln>
        </p:spPr>
        <p:txBody>
          <a:bodyPr/>
          <a:lstStyle/>
          <a:p>
            <a:endParaRPr lang="en-US"/>
          </a:p>
        </p:txBody>
      </p:sp>
      <p:sp>
        <p:nvSpPr>
          <p:cNvPr id="8" name="Freeform 8"/>
          <p:cNvSpPr/>
          <p:nvPr/>
        </p:nvSpPr>
        <p:spPr>
          <a:xfrm>
            <a:off x="1233180" y="2628900"/>
            <a:ext cx="6811332" cy="6172199"/>
          </a:xfrm>
          <a:custGeom>
            <a:avLst/>
            <a:gdLst/>
            <a:ahLst/>
            <a:cxnLst/>
            <a:rect l="l" t="t" r="r" b="b"/>
            <a:pathLst>
              <a:path w="7669527" h="6883872">
                <a:moveTo>
                  <a:pt x="0" y="0"/>
                </a:moveTo>
                <a:lnTo>
                  <a:pt x="7669527" y="0"/>
                </a:lnTo>
                <a:lnTo>
                  <a:pt x="7669527" y="6883872"/>
                </a:lnTo>
                <a:lnTo>
                  <a:pt x="0" y="6883872"/>
                </a:lnTo>
                <a:lnTo>
                  <a:pt x="0" y="0"/>
                </a:lnTo>
                <a:close/>
              </a:path>
            </a:pathLst>
          </a:custGeom>
          <a:blipFill>
            <a:blip r:embed="rId3"/>
            <a:stretch>
              <a:fillRect l="-20276" r="-20276"/>
            </a:stretch>
          </a:blipFill>
        </p:spPr>
        <p:txBody>
          <a:bodyPr/>
          <a:lstStyle/>
          <a:p>
            <a:endParaRPr lang="en-US"/>
          </a:p>
        </p:txBody>
      </p:sp>
      <p:sp>
        <p:nvSpPr>
          <p:cNvPr id="9" name="TextBox 9"/>
          <p:cNvSpPr txBox="1"/>
          <p:nvPr/>
        </p:nvSpPr>
        <p:spPr>
          <a:xfrm>
            <a:off x="8346037" y="2152213"/>
            <a:ext cx="8100735" cy="1193675"/>
          </a:xfrm>
          <a:prstGeom prst="rect">
            <a:avLst/>
          </a:prstGeom>
        </p:spPr>
        <p:txBody>
          <a:bodyPr lIns="0" tIns="0" rIns="0" bIns="0" rtlCol="0" anchor="t">
            <a:spAutoFit/>
          </a:bodyPr>
          <a:lstStyle/>
          <a:p>
            <a:pPr>
              <a:lnSpc>
                <a:spcPts val="9396"/>
              </a:lnSpc>
            </a:pPr>
            <a:r>
              <a:rPr lang="en-US" sz="8100">
                <a:solidFill>
                  <a:srgbClr val="000000"/>
                </a:solidFill>
                <a:latin typeface="RoxboroughCF Bold"/>
              </a:rPr>
              <a:t>Tia Perry</a:t>
            </a:r>
          </a:p>
        </p:txBody>
      </p:sp>
      <p:sp>
        <p:nvSpPr>
          <p:cNvPr id="10" name="TextBox 10"/>
          <p:cNvSpPr txBox="1"/>
          <p:nvPr/>
        </p:nvSpPr>
        <p:spPr>
          <a:xfrm>
            <a:off x="8346037" y="3469713"/>
            <a:ext cx="7049650" cy="1267857"/>
          </a:xfrm>
          <a:prstGeom prst="rect">
            <a:avLst/>
          </a:prstGeom>
        </p:spPr>
        <p:txBody>
          <a:bodyPr lIns="0" tIns="0" rIns="0" bIns="0" rtlCol="0" anchor="t">
            <a:spAutoFit/>
          </a:bodyPr>
          <a:lstStyle/>
          <a:p>
            <a:pPr>
              <a:lnSpc>
                <a:spcPts val="4732"/>
              </a:lnSpc>
            </a:pPr>
            <a:r>
              <a:rPr lang="en-US" sz="5200" spc="124">
                <a:solidFill>
                  <a:srgbClr val="000000"/>
                </a:solidFill>
                <a:latin typeface="Helveticish"/>
              </a:rPr>
              <a:t>MSTCVM, MSIVM-Ca, MSIVM-Eq</a:t>
            </a:r>
          </a:p>
        </p:txBody>
      </p:sp>
      <p:sp>
        <p:nvSpPr>
          <p:cNvPr id="11" name="TextBox 11"/>
          <p:cNvSpPr txBox="1"/>
          <p:nvPr/>
        </p:nvSpPr>
        <p:spPr>
          <a:xfrm>
            <a:off x="8346037" y="4747094"/>
            <a:ext cx="8843173" cy="4487927"/>
          </a:xfrm>
          <a:prstGeom prst="rect">
            <a:avLst/>
          </a:prstGeom>
        </p:spPr>
        <p:txBody>
          <a:bodyPr lIns="0" tIns="0" rIns="0" bIns="0" rtlCol="0" anchor="t">
            <a:spAutoFit/>
          </a:bodyPr>
          <a:lstStyle/>
          <a:p>
            <a:pPr algn="ctr">
              <a:lnSpc>
                <a:spcPts val="3583"/>
              </a:lnSpc>
              <a:spcBef>
                <a:spcPct val="0"/>
              </a:spcBef>
            </a:pPr>
            <a:r>
              <a:rPr lang="en-US" sz="2559">
                <a:solidFill>
                  <a:srgbClr val="000000"/>
                </a:solidFill>
                <a:latin typeface="Poppins"/>
              </a:rPr>
              <a:t>Dr. Tia Perry spent many of her early years immersing herself in animal care, focusing her studies on biology, animal husbandry, and health care.  She began her integrative journey in 2017 when completing a certification in Canine Rehabilitative Therapy. After completing her multi-species acupuncture training in 2019, she established a solo mobile-only integrative practice and continued to expand her integrative training. She earned three master's degrees at Chi University in 2023.</a:t>
            </a:r>
          </a:p>
        </p:txBody>
      </p:sp>
      <p:sp>
        <p:nvSpPr>
          <p:cNvPr id="12" name="TextBox 12"/>
          <p:cNvSpPr txBox="1"/>
          <p:nvPr/>
        </p:nvSpPr>
        <p:spPr>
          <a:xfrm>
            <a:off x="6874283" y="149837"/>
            <a:ext cx="5261485" cy="1024187"/>
          </a:xfrm>
          <a:prstGeom prst="rect">
            <a:avLst/>
          </a:prstGeom>
        </p:spPr>
        <p:txBody>
          <a:bodyPr lIns="0" tIns="0" rIns="0" bIns="0" rtlCol="0" anchor="t">
            <a:spAutoFit/>
          </a:bodyPr>
          <a:lstStyle/>
          <a:p>
            <a:pPr algn="ctr">
              <a:lnSpc>
                <a:spcPts val="8400"/>
              </a:lnSpc>
            </a:pPr>
            <a:r>
              <a:rPr lang="en-US" sz="6000">
                <a:solidFill>
                  <a:srgbClr val="000000"/>
                </a:solidFill>
                <a:latin typeface="Canva Sans Bold"/>
              </a:rPr>
              <a:t>Chi University</a:t>
            </a:r>
          </a:p>
        </p:txBody>
      </p:sp>
    </p:spTree>
  </p:cSld>
  <p:clrMapOvr>
    <a:masterClrMapping/>
  </p:clrMapOvr>
  <mc:AlternateContent xmlns:mc="http://schemas.openxmlformats.org/markup-compatibility/2006" xmlns:p14="http://schemas.microsoft.com/office/powerpoint/2010/main">
    <mc:Choice Requires="p14">
      <p:transition spd="slow" p14:dur="800" advTm="12000">
        <p:circle/>
      </p:transition>
    </mc:Choice>
    <mc:Fallback xmlns="">
      <p:transition spd="slow" advTm="12000">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17343" y="2713387"/>
            <a:ext cx="5938428" cy="6655625"/>
            <a:chOff x="0" y="0"/>
            <a:chExt cx="1182341" cy="1319562"/>
          </a:xfrm>
        </p:grpSpPr>
        <p:sp>
          <p:nvSpPr>
            <p:cNvPr id="3" name="Freeform 3"/>
            <p:cNvSpPr/>
            <p:nvPr/>
          </p:nvSpPr>
          <p:spPr>
            <a:xfrm>
              <a:off x="0" y="0"/>
              <a:ext cx="1182341" cy="1319562"/>
            </a:xfrm>
            <a:custGeom>
              <a:avLst/>
              <a:gdLst/>
              <a:ahLst/>
              <a:cxnLst/>
              <a:rect l="l" t="t" r="r" b="b"/>
              <a:pathLst>
                <a:path w="1182341" h="1319562">
                  <a:moveTo>
                    <a:pt x="0" y="0"/>
                  </a:moveTo>
                  <a:lnTo>
                    <a:pt x="1182341" y="0"/>
                  </a:lnTo>
                  <a:lnTo>
                    <a:pt x="1182341" y="1319562"/>
                  </a:lnTo>
                  <a:lnTo>
                    <a:pt x="0" y="1319562"/>
                  </a:lnTo>
                  <a:close/>
                </a:path>
              </a:pathLst>
            </a:custGeom>
            <a:blipFill>
              <a:blip r:embed="rId2"/>
              <a:stretch>
                <a:fillRect l="-5802" r="-5802"/>
              </a:stretch>
            </a:blipFill>
          </p:spPr>
          <p:txBody>
            <a:bodyPr/>
            <a:lstStyle/>
            <a:p>
              <a:endParaRPr lang="en-US"/>
            </a:p>
          </p:txBody>
        </p:sp>
      </p:grpSp>
      <p:sp>
        <p:nvSpPr>
          <p:cNvPr id="4" name="Freeform 4"/>
          <p:cNvSpPr/>
          <p:nvPr/>
        </p:nvSpPr>
        <p:spPr>
          <a:xfrm>
            <a:off x="228336"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3"/>
            <a:stretch>
              <a:fillRect/>
            </a:stretch>
          </a:blipFill>
        </p:spPr>
        <p:txBody>
          <a:bodyPr/>
          <a:lstStyle/>
          <a:p>
            <a:endParaRPr lang="en-US"/>
          </a:p>
        </p:txBody>
      </p:sp>
      <p:sp>
        <p:nvSpPr>
          <p:cNvPr id="5" name="AutoShape 5"/>
          <p:cNvSpPr/>
          <p:nvPr/>
        </p:nvSpPr>
        <p:spPr>
          <a:xfrm>
            <a:off x="5512019" y="2233697"/>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6" name="AutoShape 6"/>
          <p:cNvSpPr/>
          <p:nvPr/>
        </p:nvSpPr>
        <p:spPr>
          <a:xfrm>
            <a:off x="11469441" y="9622091"/>
            <a:ext cx="3282864" cy="0"/>
          </a:xfrm>
          <a:prstGeom prst="line">
            <a:avLst/>
          </a:prstGeom>
          <a:ln w="38100" cap="flat">
            <a:solidFill>
              <a:srgbClr val="000000"/>
            </a:solidFill>
            <a:prstDash val="solid"/>
            <a:headEnd type="none" w="sm" len="sm"/>
            <a:tailEnd type="none" w="sm" len="sm"/>
          </a:ln>
        </p:spPr>
        <p:txBody>
          <a:bodyPr/>
          <a:lstStyle/>
          <a:p>
            <a:endParaRPr lang="en-US"/>
          </a:p>
        </p:txBody>
      </p:sp>
      <p:grpSp>
        <p:nvGrpSpPr>
          <p:cNvPr id="7" name="Group 7"/>
          <p:cNvGrpSpPr/>
          <p:nvPr/>
        </p:nvGrpSpPr>
        <p:grpSpPr>
          <a:xfrm>
            <a:off x="17118652" y="9513673"/>
            <a:ext cx="1169348" cy="735781"/>
            <a:chOff x="0" y="0"/>
            <a:chExt cx="307976" cy="193786"/>
          </a:xfrm>
        </p:grpSpPr>
        <p:sp>
          <p:nvSpPr>
            <p:cNvPr id="8" name="Freeform 8"/>
            <p:cNvSpPr/>
            <p:nvPr/>
          </p:nvSpPr>
          <p:spPr>
            <a:xfrm>
              <a:off x="0" y="0"/>
              <a:ext cx="307976" cy="193786"/>
            </a:xfrm>
            <a:custGeom>
              <a:avLst/>
              <a:gdLst/>
              <a:ahLst/>
              <a:cxnLst/>
              <a:rect l="l" t="t" r="r" b="b"/>
              <a:pathLst>
                <a:path w="307976" h="193786">
                  <a:moveTo>
                    <a:pt x="0" y="0"/>
                  </a:moveTo>
                  <a:lnTo>
                    <a:pt x="307976" y="0"/>
                  </a:lnTo>
                  <a:lnTo>
                    <a:pt x="307976" y="193786"/>
                  </a:lnTo>
                  <a:lnTo>
                    <a:pt x="0" y="193786"/>
                  </a:lnTo>
                  <a:close/>
                </a:path>
              </a:pathLst>
            </a:custGeom>
            <a:solidFill>
              <a:srgbClr val="000000"/>
            </a:solidFill>
          </p:spPr>
          <p:txBody>
            <a:bodyPr/>
            <a:lstStyle/>
            <a:p>
              <a:endParaRPr lang="en-US"/>
            </a:p>
          </p:txBody>
        </p:sp>
        <p:sp>
          <p:nvSpPr>
            <p:cNvPr id="9" name="TextBox 9"/>
            <p:cNvSpPr txBox="1"/>
            <p:nvPr/>
          </p:nvSpPr>
          <p:spPr>
            <a:xfrm>
              <a:off x="0" y="-38100"/>
              <a:ext cx="307976" cy="231886"/>
            </a:xfrm>
            <a:prstGeom prst="rect">
              <a:avLst/>
            </a:prstGeom>
          </p:spPr>
          <p:txBody>
            <a:bodyPr lIns="50800" tIns="50800" rIns="50800" bIns="50800" rtlCol="0" anchor="ctr"/>
            <a:lstStyle/>
            <a:p>
              <a:pPr algn="ctr">
                <a:lnSpc>
                  <a:spcPts val="2329"/>
                </a:lnSpc>
              </a:pPr>
              <a:endParaRPr/>
            </a:p>
          </p:txBody>
        </p:sp>
      </p:grpSp>
      <p:sp>
        <p:nvSpPr>
          <p:cNvPr id="10" name="TextBox 10"/>
          <p:cNvSpPr txBox="1"/>
          <p:nvPr/>
        </p:nvSpPr>
        <p:spPr>
          <a:xfrm>
            <a:off x="9632118" y="2745938"/>
            <a:ext cx="7800107" cy="1133978"/>
          </a:xfrm>
          <a:prstGeom prst="rect">
            <a:avLst/>
          </a:prstGeom>
        </p:spPr>
        <p:txBody>
          <a:bodyPr lIns="0" tIns="0" rIns="0" bIns="0" rtlCol="0" anchor="t">
            <a:spAutoFit/>
          </a:bodyPr>
          <a:lstStyle/>
          <a:p>
            <a:pPr>
              <a:lnSpc>
                <a:spcPts val="8814"/>
              </a:lnSpc>
            </a:pPr>
            <a:r>
              <a:rPr lang="en-US" sz="7598">
                <a:solidFill>
                  <a:srgbClr val="000000"/>
                </a:solidFill>
                <a:latin typeface="RoxboroughCF Bold"/>
              </a:rPr>
              <a:t>Femi Cakolli</a:t>
            </a:r>
          </a:p>
        </p:txBody>
      </p:sp>
      <p:sp>
        <p:nvSpPr>
          <p:cNvPr id="11" name="TextBox 11"/>
          <p:cNvSpPr txBox="1"/>
          <p:nvPr/>
        </p:nvSpPr>
        <p:spPr>
          <a:xfrm>
            <a:off x="0" y="123402"/>
            <a:ext cx="18038906" cy="2086482"/>
          </a:xfrm>
          <a:prstGeom prst="rect">
            <a:avLst/>
          </a:prstGeom>
        </p:spPr>
        <p:txBody>
          <a:bodyPr lIns="0" tIns="0" rIns="0" bIns="0" rtlCol="0" anchor="t">
            <a:spAutoFit/>
          </a:bodyPr>
          <a:lstStyle/>
          <a:p>
            <a:pPr algn="ctr">
              <a:lnSpc>
                <a:spcPts val="8400"/>
              </a:lnSpc>
            </a:pPr>
            <a:r>
              <a:rPr lang="en-US" sz="6000">
                <a:solidFill>
                  <a:srgbClr val="000000"/>
                </a:solidFill>
                <a:latin typeface="Canva Sans Bold"/>
              </a:rPr>
              <a:t>Antioch School of Church Planting and Leadership Development</a:t>
            </a:r>
          </a:p>
        </p:txBody>
      </p:sp>
      <p:sp>
        <p:nvSpPr>
          <p:cNvPr id="12" name="TextBox 12"/>
          <p:cNvSpPr txBox="1"/>
          <p:nvPr/>
        </p:nvSpPr>
        <p:spPr>
          <a:xfrm>
            <a:off x="5741658" y="4156141"/>
            <a:ext cx="12737303" cy="611267"/>
          </a:xfrm>
          <a:prstGeom prst="rect">
            <a:avLst/>
          </a:prstGeom>
        </p:spPr>
        <p:txBody>
          <a:bodyPr lIns="0" tIns="0" rIns="0" bIns="0" rtlCol="0" anchor="t">
            <a:spAutoFit/>
          </a:bodyPr>
          <a:lstStyle/>
          <a:p>
            <a:pPr algn="ctr">
              <a:lnSpc>
                <a:spcPts val="4277"/>
              </a:lnSpc>
            </a:pPr>
            <a:r>
              <a:rPr lang="en-US" sz="4700" spc="112">
                <a:solidFill>
                  <a:srgbClr val="000000"/>
                </a:solidFill>
                <a:latin typeface="Helveticish"/>
              </a:rPr>
              <a:t>Master of Ministry</a:t>
            </a:r>
          </a:p>
        </p:txBody>
      </p:sp>
      <p:sp>
        <p:nvSpPr>
          <p:cNvPr id="13" name="TextBox 13"/>
          <p:cNvSpPr txBox="1"/>
          <p:nvPr/>
        </p:nvSpPr>
        <p:spPr>
          <a:xfrm>
            <a:off x="9632230" y="4891233"/>
            <a:ext cx="7627070" cy="4011572"/>
          </a:xfrm>
          <a:prstGeom prst="rect">
            <a:avLst/>
          </a:prstGeom>
        </p:spPr>
        <p:txBody>
          <a:bodyPr lIns="0" tIns="0" rIns="0" bIns="0" rtlCol="0" anchor="t">
            <a:spAutoFit/>
          </a:bodyPr>
          <a:lstStyle/>
          <a:p>
            <a:pPr>
              <a:lnSpc>
                <a:spcPts val="3589"/>
              </a:lnSpc>
              <a:spcBef>
                <a:spcPct val="0"/>
              </a:spcBef>
            </a:pPr>
            <a:r>
              <a:rPr lang="en-US" sz="2564" spc="187">
                <a:solidFill>
                  <a:srgbClr val="000000"/>
                </a:solidFill>
                <a:latin typeface="Garet"/>
              </a:rPr>
              <a:t>While raising a family and engaging with national political and cultural leaders, Mr. Cakolli’s studies and work has allowed him to be part of a global learning community as well, taking the work that he has done with our organization and developing implementation strategies to encourage lifelong learning in others.</a:t>
            </a:r>
          </a:p>
        </p:txBody>
      </p:sp>
    </p:spTree>
  </p:cSld>
  <p:clrMapOvr>
    <a:masterClrMapping/>
  </p:clrMapOvr>
  <mc:AlternateContent xmlns:mc="http://schemas.openxmlformats.org/markup-compatibility/2006" xmlns:p14="http://schemas.microsoft.com/office/powerpoint/2010/main">
    <mc:Choice Requires="p14">
      <p:transition spd="slow" p14:dur="3400" advTm="12000">
        <p14:reveal/>
      </p:transition>
    </mc:Choice>
    <mc:Fallback xmlns="">
      <p:transition spd="slow" advTm="12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90974" y="1841677"/>
            <a:ext cx="7631643" cy="7385613"/>
            <a:chOff x="0" y="0"/>
            <a:chExt cx="1182341" cy="1144225"/>
          </a:xfrm>
        </p:grpSpPr>
        <p:sp>
          <p:nvSpPr>
            <p:cNvPr id="3" name="Freeform 3"/>
            <p:cNvSpPr/>
            <p:nvPr/>
          </p:nvSpPr>
          <p:spPr>
            <a:xfrm>
              <a:off x="0" y="0"/>
              <a:ext cx="1182341" cy="1144225"/>
            </a:xfrm>
            <a:custGeom>
              <a:avLst/>
              <a:gdLst/>
              <a:ahLst/>
              <a:cxnLst/>
              <a:rect l="l" t="t" r="r" b="b"/>
              <a:pathLst>
                <a:path w="1182341" h="1144225">
                  <a:moveTo>
                    <a:pt x="0" y="0"/>
                  </a:moveTo>
                  <a:lnTo>
                    <a:pt x="1182341" y="0"/>
                  </a:lnTo>
                  <a:lnTo>
                    <a:pt x="1182341" y="1144225"/>
                  </a:lnTo>
                  <a:lnTo>
                    <a:pt x="0" y="1144225"/>
                  </a:lnTo>
                  <a:close/>
                </a:path>
              </a:pathLst>
            </a:custGeom>
            <a:blipFill>
              <a:blip r:embed="rId2"/>
              <a:stretch>
                <a:fillRect t="-18860" b="-18860"/>
              </a:stretch>
            </a:blipFill>
          </p:spPr>
          <p:txBody>
            <a:bodyPr/>
            <a:lstStyle/>
            <a:p>
              <a:endParaRPr lang="en-US"/>
            </a:p>
          </p:txBody>
        </p:sp>
      </p:grpSp>
      <p:grpSp>
        <p:nvGrpSpPr>
          <p:cNvPr id="4" name="Group 4"/>
          <p:cNvGrpSpPr/>
          <p:nvPr/>
        </p:nvGrpSpPr>
        <p:grpSpPr>
          <a:xfrm>
            <a:off x="16812532" y="9258295"/>
            <a:ext cx="1522232" cy="1254728"/>
            <a:chOff x="0" y="0"/>
            <a:chExt cx="400917" cy="330463"/>
          </a:xfrm>
        </p:grpSpPr>
        <p:sp>
          <p:nvSpPr>
            <p:cNvPr id="5" name="Freeform 5"/>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6" name="TextBox 6"/>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sp>
        <p:nvSpPr>
          <p:cNvPr id="7" name="AutoShape 7"/>
          <p:cNvSpPr/>
          <p:nvPr/>
        </p:nvSpPr>
        <p:spPr>
          <a:xfrm>
            <a:off x="5674232" y="1278882"/>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8" name="TextBox 8"/>
          <p:cNvSpPr txBox="1"/>
          <p:nvPr/>
        </p:nvSpPr>
        <p:spPr>
          <a:xfrm>
            <a:off x="9144000" y="1643623"/>
            <a:ext cx="8100735" cy="1154051"/>
          </a:xfrm>
          <a:prstGeom prst="rect">
            <a:avLst/>
          </a:prstGeom>
        </p:spPr>
        <p:txBody>
          <a:bodyPr lIns="0" tIns="0" rIns="0" bIns="0" rtlCol="0" anchor="t">
            <a:spAutoFit/>
          </a:bodyPr>
          <a:lstStyle/>
          <a:p>
            <a:pPr>
              <a:lnSpc>
                <a:spcPts val="9048"/>
              </a:lnSpc>
            </a:pPr>
            <a:r>
              <a:rPr lang="en-US" sz="7800">
                <a:solidFill>
                  <a:srgbClr val="000000"/>
                </a:solidFill>
                <a:latin typeface="RoxboroughCF Bold"/>
              </a:rPr>
              <a:t>Owen Chambers</a:t>
            </a:r>
          </a:p>
        </p:txBody>
      </p:sp>
      <p:sp>
        <p:nvSpPr>
          <p:cNvPr id="9" name="TextBox 9"/>
          <p:cNvSpPr txBox="1"/>
          <p:nvPr/>
        </p:nvSpPr>
        <p:spPr>
          <a:xfrm>
            <a:off x="9272576" y="3046530"/>
            <a:ext cx="7049650" cy="989220"/>
          </a:xfrm>
          <a:prstGeom prst="rect">
            <a:avLst/>
          </a:prstGeom>
        </p:spPr>
        <p:txBody>
          <a:bodyPr lIns="0" tIns="0" rIns="0" bIns="0" rtlCol="0" anchor="t">
            <a:spAutoFit/>
          </a:bodyPr>
          <a:lstStyle/>
          <a:p>
            <a:pPr>
              <a:lnSpc>
                <a:spcPts val="3731"/>
              </a:lnSpc>
            </a:pPr>
            <a:r>
              <a:rPr lang="en-US" sz="4100" spc="98">
                <a:solidFill>
                  <a:srgbClr val="000000"/>
                </a:solidFill>
                <a:latin typeface="Helveticish"/>
              </a:rPr>
              <a:t>Associate of Science in Firearm Technology</a:t>
            </a:r>
          </a:p>
        </p:txBody>
      </p:sp>
      <p:sp>
        <p:nvSpPr>
          <p:cNvPr id="10" name="TextBox 10"/>
          <p:cNvSpPr txBox="1"/>
          <p:nvPr/>
        </p:nvSpPr>
        <p:spPr>
          <a:xfrm>
            <a:off x="8977937" y="4111950"/>
            <a:ext cx="8760142" cy="4935602"/>
          </a:xfrm>
          <a:prstGeom prst="rect">
            <a:avLst/>
          </a:prstGeom>
        </p:spPr>
        <p:txBody>
          <a:bodyPr lIns="0" tIns="0" rIns="0" bIns="0" rtlCol="0" anchor="t">
            <a:spAutoFit/>
          </a:bodyPr>
          <a:lstStyle/>
          <a:p>
            <a:pPr algn="ctr">
              <a:lnSpc>
                <a:spcPts val="3583"/>
              </a:lnSpc>
              <a:spcBef>
                <a:spcPct val="0"/>
              </a:spcBef>
            </a:pPr>
            <a:r>
              <a:rPr lang="en-US" sz="2559">
                <a:solidFill>
                  <a:srgbClr val="000000"/>
                </a:solidFill>
                <a:latin typeface="Poppins"/>
              </a:rPr>
              <a:t>Adopted from Thailand at 6, Owen embarked on a journey of adaptation and self-discovery upon moving to the United States. Growing up in Louisiana, he navigated linguistic and career challenges, eventually finding his passion for firearms. Owen enrolled in SDI, where he established a student-led Discord server that became a platform for connection and camaraderie. Motivated by this experience, Owen plans to launch a Black Rifle Coffee franchise, combining his passion for firearms with community outreach.</a:t>
            </a:r>
          </a:p>
        </p:txBody>
      </p:sp>
      <p:sp>
        <p:nvSpPr>
          <p:cNvPr id="11" name="TextBox 11"/>
          <p:cNvSpPr txBox="1"/>
          <p:nvPr/>
        </p:nvSpPr>
        <p:spPr>
          <a:xfrm>
            <a:off x="4906795" y="149837"/>
            <a:ext cx="9196460" cy="1024187"/>
          </a:xfrm>
          <a:prstGeom prst="rect">
            <a:avLst/>
          </a:prstGeom>
        </p:spPr>
        <p:txBody>
          <a:bodyPr lIns="0" tIns="0" rIns="0" bIns="0" rtlCol="0" anchor="t">
            <a:spAutoFit/>
          </a:bodyPr>
          <a:lstStyle/>
          <a:p>
            <a:pPr algn="ctr">
              <a:lnSpc>
                <a:spcPts val="8400"/>
              </a:lnSpc>
            </a:pPr>
            <a:r>
              <a:rPr lang="en-US" sz="6000">
                <a:solidFill>
                  <a:srgbClr val="000000"/>
                </a:solidFill>
                <a:latin typeface="Canva Sans Bold"/>
              </a:rPr>
              <a:t>Sonoran Desert Institute</a:t>
            </a:r>
          </a:p>
        </p:txBody>
      </p:sp>
      <p:sp>
        <p:nvSpPr>
          <p:cNvPr id="12" name="Freeform 12"/>
          <p:cNvSpPr/>
          <p:nvPr/>
        </p:nvSpPr>
        <p:spPr>
          <a:xfrm>
            <a:off x="0" y="95347"/>
            <a:ext cx="1247468" cy="1247468"/>
          </a:xfrm>
          <a:custGeom>
            <a:avLst/>
            <a:gdLst/>
            <a:ahLst/>
            <a:cxnLst/>
            <a:rect l="l" t="t" r="r" b="b"/>
            <a:pathLst>
              <a:path w="1247468" h="1247468">
                <a:moveTo>
                  <a:pt x="0" y="0"/>
                </a:moveTo>
                <a:lnTo>
                  <a:pt x="1247468" y="0"/>
                </a:lnTo>
                <a:lnTo>
                  <a:pt x="1247468" y="1247468"/>
                </a:lnTo>
                <a:lnTo>
                  <a:pt x="0" y="1247468"/>
                </a:lnTo>
                <a:lnTo>
                  <a:pt x="0" y="0"/>
                </a:lnTo>
                <a:close/>
              </a:path>
            </a:pathLst>
          </a:custGeom>
          <a:blipFill>
            <a:blip r:embed="rId3"/>
            <a:stretch>
              <a:fillRect/>
            </a:stretch>
          </a:blipFill>
        </p:spPr>
        <p:txBody>
          <a:bodyPr/>
          <a:lstStyle/>
          <a:p>
            <a:endParaRPr lang="en-US"/>
          </a:p>
        </p:txBody>
      </p:sp>
      <p:sp>
        <p:nvSpPr>
          <p:cNvPr id="13" name="AutoShape 13"/>
          <p:cNvSpPr/>
          <p:nvPr/>
        </p:nvSpPr>
        <p:spPr>
          <a:xfrm>
            <a:off x="11440373" y="9277350"/>
            <a:ext cx="3282864" cy="0"/>
          </a:xfrm>
          <a:prstGeom prst="line">
            <a:avLst/>
          </a:prstGeom>
          <a:ln w="38100" cap="flat">
            <a:solidFill>
              <a:srgbClr val="000000"/>
            </a:solidFill>
            <a:prstDash val="solid"/>
            <a:headEnd type="none" w="sm" len="sm"/>
            <a:tailEnd type="none" w="sm" len="sm"/>
          </a:ln>
        </p:spPr>
        <p:txBody>
          <a:bodyPr/>
          <a:lstStyle/>
          <a:p>
            <a:endParaRPr lang="en-US"/>
          </a:p>
        </p:txBody>
      </p:sp>
    </p:spTree>
  </p:cSld>
  <p:clrMapOvr>
    <a:masterClrMapping/>
  </p:clrMapOvr>
  <p:transition spd="slow" advTm="1200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869339" y="-226028"/>
            <a:ext cx="1768393" cy="1452481"/>
            <a:chOff x="0" y="0"/>
            <a:chExt cx="465750" cy="382546"/>
          </a:xfrm>
        </p:grpSpPr>
        <p:sp>
          <p:nvSpPr>
            <p:cNvPr id="3" name="Freeform 3"/>
            <p:cNvSpPr/>
            <p:nvPr/>
          </p:nvSpPr>
          <p:spPr>
            <a:xfrm>
              <a:off x="0" y="0"/>
              <a:ext cx="465750" cy="382546"/>
            </a:xfrm>
            <a:custGeom>
              <a:avLst/>
              <a:gdLst/>
              <a:ahLst/>
              <a:cxnLst/>
              <a:rect l="l" t="t" r="r" b="b"/>
              <a:pathLst>
                <a:path w="465750" h="382546">
                  <a:moveTo>
                    <a:pt x="0" y="0"/>
                  </a:moveTo>
                  <a:lnTo>
                    <a:pt x="465750" y="0"/>
                  </a:lnTo>
                  <a:lnTo>
                    <a:pt x="465750" y="382546"/>
                  </a:lnTo>
                  <a:lnTo>
                    <a:pt x="0" y="382546"/>
                  </a:lnTo>
                  <a:close/>
                </a:path>
              </a:pathLst>
            </a:custGeom>
            <a:solidFill>
              <a:srgbClr val="000000"/>
            </a:solidFill>
          </p:spPr>
          <p:txBody>
            <a:bodyPr/>
            <a:lstStyle/>
            <a:p>
              <a:endParaRPr lang="en-US"/>
            </a:p>
          </p:txBody>
        </p:sp>
        <p:sp>
          <p:nvSpPr>
            <p:cNvPr id="4" name="TextBox 4"/>
            <p:cNvSpPr txBox="1"/>
            <p:nvPr/>
          </p:nvSpPr>
          <p:spPr>
            <a:xfrm>
              <a:off x="0" y="-38100"/>
              <a:ext cx="465750" cy="420646"/>
            </a:xfrm>
            <a:prstGeom prst="rect">
              <a:avLst/>
            </a:prstGeom>
          </p:spPr>
          <p:txBody>
            <a:bodyPr lIns="50800" tIns="50800" rIns="50800" bIns="50800" rtlCol="0" anchor="ctr"/>
            <a:lstStyle/>
            <a:p>
              <a:pPr algn="ctr">
                <a:lnSpc>
                  <a:spcPts val="2329"/>
                </a:lnSpc>
              </a:pPr>
              <a:endParaRPr/>
            </a:p>
          </p:txBody>
        </p:sp>
      </p:grpSp>
      <p:grpSp>
        <p:nvGrpSpPr>
          <p:cNvPr id="5" name="Group 5"/>
          <p:cNvGrpSpPr/>
          <p:nvPr/>
        </p:nvGrpSpPr>
        <p:grpSpPr>
          <a:xfrm>
            <a:off x="-243412" y="9527245"/>
            <a:ext cx="1522232" cy="1254728"/>
            <a:chOff x="0" y="0"/>
            <a:chExt cx="400917" cy="330463"/>
          </a:xfrm>
        </p:grpSpPr>
        <p:sp>
          <p:nvSpPr>
            <p:cNvPr id="6" name="Freeform 6"/>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7" name="TextBox 7"/>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grpSp>
        <p:nvGrpSpPr>
          <p:cNvPr id="8" name="Group 8"/>
          <p:cNvGrpSpPr/>
          <p:nvPr/>
        </p:nvGrpSpPr>
        <p:grpSpPr>
          <a:xfrm>
            <a:off x="9519808" y="8718203"/>
            <a:ext cx="2629370" cy="789992"/>
            <a:chOff x="0" y="0"/>
            <a:chExt cx="692509" cy="208064"/>
          </a:xfrm>
        </p:grpSpPr>
        <p:sp>
          <p:nvSpPr>
            <p:cNvPr id="9" name="Freeform 9"/>
            <p:cNvSpPr/>
            <p:nvPr/>
          </p:nvSpPr>
          <p:spPr>
            <a:xfrm>
              <a:off x="0" y="0"/>
              <a:ext cx="692509" cy="208064"/>
            </a:xfrm>
            <a:custGeom>
              <a:avLst/>
              <a:gdLst/>
              <a:ahLst/>
              <a:cxnLst/>
              <a:rect l="l" t="t" r="r" b="b"/>
              <a:pathLst>
                <a:path w="692509" h="208064">
                  <a:moveTo>
                    <a:pt x="0" y="0"/>
                  </a:moveTo>
                  <a:lnTo>
                    <a:pt x="692509" y="0"/>
                  </a:lnTo>
                  <a:lnTo>
                    <a:pt x="692509" y="208064"/>
                  </a:lnTo>
                  <a:lnTo>
                    <a:pt x="0" y="208064"/>
                  </a:lnTo>
                  <a:close/>
                </a:path>
              </a:pathLst>
            </a:custGeom>
            <a:solidFill>
              <a:srgbClr val="000000"/>
            </a:solidFill>
          </p:spPr>
          <p:txBody>
            <a:bodyPr/>
            <a:lstStyle/>
            <a:p>
              <a:endParaRPr lang="en-US"/>
            </a:p>
          </p:txBody>
        </p:sp>
        <p:sp>
          <p:nvSpPr>
            <p:cNvPr id="10" name="TextBox 10"/>
            <p:cNvSpPr txBox="1"/>
            <p:nvPr/>
          </p:nvSpPr>
          <p:spPr>
            <a:xfrm>
              <a:off x="0" y="-38100"/>
              <a:ext cx="692509" cy="246164"/>
            </a:xfrm>
            <a:prstGeom prst="rect">
              <a:avLst/>
            </a:prstGeom>
          </p:spPr>
          <p:txBody>
            <a:bodyPr lIns="50800" tIns="50800" rIns="50800" bIns="50800" rtlCol="0" anchor="ctr"/>
            <a:lstStyle/>
            <a:p>
              <a:pPr algn="ctr">
                <a:lnSpc>
                  <a:spcPts val="2329"/>
                </a:lnSpc>
              </a:pPr>
              <a:endParaRPr/>
            </a:p>
          </p:txBody>
        </p:sp>
      </p:grpSp>
      <p:sp>
        <p:nvSpPr>
          <p:cNvPr id="11" name="AutoShape 11"/>
          <p:cNvSpPr/>
          <p:nvPr/>
        </p:nvSpPr>
        <p:spPr>
          <a:xfrm>
            <a:off x="5205699" y="1419056"/>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12" name="Freeform 12"/>
          <p:cNvSpPr/>
          <p:nvPr/>
        </p:nvSpPr>
        <p:spPr>
          <a:xfrm>
            <a:off x="228336"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2"/>
            <a:stretch>
              <a:fillRect/>
            </a:stretch>
          </a:blipFill>
        </p:spPr>
        <p:txBody>
          <a:bodyPr/>
          <a:lstStyle/>
          <a:p>
            <a:endParaRPr lang="en-US"/>
          </a:p>
        </p:txBody>
      </p:sp>
      <p:sp>
        <p:nvSpPr>
          <p:cNvPr id="13" name="AutoShape 13"/>
          <p:cNvSpPr/>
          <p:nvPr/>
        </p:nvSpPr>
        <p:spPr>
          <a:xfrm>
            <a:off x="3690023" y="9508195"/>
            <a:ext cx="3282864" cy="0"/>
          </a:xfrm>
          <a:prstGeom prst="line">
            <a:avLst/>
          </a:prstGeom>
          <a:ln w="38100" cap="flat">
            <a:solidFill>
              <a:srgbClr val="000000"/>
            </a:solidFill>
            <a:prstDash val="solid"/>
            <a:headEnd type="none" w="sm" len="sm"/>
            <a:tailEnd type="none" w="sm" len="sm"/>
          </a:ln>
        </p:spPr>
        <p:txBody>
          <a:bodyPr/>
          <a:lstStyle/>
          <a:p>
            <a:endParaRPr lang="en-US"/>
          </a:p>
        </p:txBody>
      </p:sp>
      <p:sp>
        <p:nvSpPr>
          <p:cNvPr id="14" name="Freeform 14"/>
          <p:cNvSpPr/>
          <p:nvPr/>
        </p:nvSpPr>
        <p:spPr>
          <a:xfrm>
            <a:off x="10834493" y="1766718"/>
            <a:ext cx="4862025" cy="7741477"/>
          </a:xfrm>
          <a:custGeom>
            <a:avLst/>
            <a:gdLst/>
            <a:ahLst/>
            <a:cxnLst/>
            <a:rect l="l" t="t" r="r" b="b"/>
            <a:pathLst>
              <a:path w="4862025" h="7741477">
                <a:moveTo>
                  <a:pt x="0" y="0"/>
                </a:moveTo>
                <a:lnTo>
                  <a:pt x="4862025" y="0"/>
                </a:lnTo>
                <a:lnTo>
                  <a:pt x="4862025" y="7741477"/>
                </a:lnTo>
                <a:lnTo>
                  <a:pt x="0" y="7741477"/>
                </a:lnTo>
                <a:lnTo>
                  <a:pt x="0" y="0"/>
                </a:lnTo>
                <a:close/>
              </a:path>
            </a:pathLst>
          </a:custGeom>
          <a:blipFill>
            <a:blip r:embed="rId3"/>
            <a:stretch>
              <a:fillRect/>
            </a:stretch>
          </a:blipFill>
        </p:spPr>
        <p:txBody>
          <a:bodyPr/>
          <a:lstStyle/>
          <a:p>
            <a:endParaRPr lang="en-US"/>
          </a:p>
        </p:txBody>
      </p:sp>
      <p:sp>
        <p:nvSpPr>
          <p:cNvPr id="15" name="TextBox 15"/>
          <p:cNvSpPr txBox="1"/>
          <p:nvPr/>
        </p:nvSpPr>
        <p:spPr>
          <a:xfrm>
            <a:off x="2593505" y="2367232"/>
            <a:ext cx="8240988" cy="957061"/>
          </a:xfrm>
          <a:prstGeom prst="rect">
            <a:avLst/>
          </a:prstGeom>
        </p:spPr>
        <p:txBody>
          <a:bodyPr lIns="0" tIns="0" rIns="0" bIns="0" rtlCol="0" anchor="t">
            <a:spAutoFit/>
          </a:bodyPr>
          <a:lstStyle/>
          <a:p>
            <a:pPr>
              <a:lnSpc>
                <a:spcPts val="7566"/>
              </a:lnSpc>
            </a:pPr>
            <a:r>
              <a:rPr lang="en-US" sz="6522">
                <a:solidFill>
                  <a:srgbClr val="000000"/>
                </a:solidFill>
                <a:latin typeface="RoxboroughCF Bold"/>
              </a:rPr>
              <a:t>Terrius Smith</a:t>
            </a:r>
          </a:p>
        </p:txBody>
      </p:sp>
      <p:sp>
        <p:nvSpPr>
          <p:cNvPr id="16" name="TextBox 16"/>
          <p:cNvSpPr txBox="1"/>
          <p:nvPr/>
        </p:nvSpPr>
        <p:spPr>
          <a:xfrm>
            <a:off x="1990870" y="4147269"/>
            <a:ext cx="8012890" cy="5029835"/>
          </a:xfrm>
          <a:prstGeom prst="rect">
            <a:avLst/>
          </a:prstGeom>
        </p:spPr>
        <p:txBody>
          <a:bodyPr lIns="0" tIns="0" rIns="0" bIns="0" rtlCol="0" anchor="t">
            <a:spAutoFit/>
          </a:bodyPr>
          <a:lstStyle/>
          <a:p>
            <a:pPr>
              <a:lnSpc>
                <a:spcPts val="3640"/>
              </a:lnSpc>
              <a:spcBef>
                <a:spcPct val="0"/>
              </a:spcBef>
            </a:pPr>
            <a:r>
              <a:rPr lang="en-US" sz="2600">
                <a:solidFill>
                  <a:srgbClr val="000000"/>
                </a:solidFill>
                <a:latin typeface="Poppins"/>
              </a:rPr>
              <a:t>Throughout his academic journey, he maintained a competitive GPA, demonstrating his dedication and academic excellence. UMT provided the work-life balance Mr. Smith needed to achieve his personal, professional, and educational goals. His transition from military service to academia exemplifies resilience and determination. Following graduation, Mr. Smith leveraged his expertise by obtaining professional certifications in the Information Technology field. </a:t>
            </a:r>
          </a:p>
        </p:txBody>
      </p:sp>
      <p:sp>
        <p:nvSpPr>
          <p:cNvPr id="17" name="TextBox 17"/>
          <p:cNvSpPr txBox="1"/>
          <p:nvPr/>
        </p:nvSpPr>
        <p:spPr>
          <a:xfrm>
            <a:off x="1990870" y="3429068"/>
            <a:ext cx="7049650" cy="575327"/>
          </a:xfrm>
          <a:prstGeom prst="rect">
            <a:avLst/>
          </a:prstGeom>
        </p:spPr>
        <p:txBody>
          <a:bodyPr lIns="0" tIns="0" rIns="0" bIns="0" rtlCol="0" anchor="t">
            <a:spAutoFit/>
          </a:bodyPr>
          <a:lstStyle/>
          <a:p>
            <a:pPr algn="ctr">
              <a:lnSpc>
                <a:spcPts val="4095"/>
              </a:lnSpc>
            </a:pPr>
            <a:r>
              <a:rPr lang="en-US" sz="4500" spc="108">
                <a:solidFill>
                  <a:srgbClr val="000000"/>
                </a:solidFill>
                <a:latin typeface="Helveticish"/>
              </a:rPr>
              <a:t>MSIT</a:t>
            </a:r>
          </a:p>
        </p:txBody>
      </p:sp>
      <p:sp>
        <p:nvSpPr>
          <p:cNvPr id="18" name="TextBox 18"/>
          <p:cNvSpPr txBox="1"/>
          <p:nvPr/>
        </p:nvSpPr>
        <p:spPr>
          <a:xfrm>
            <a:off x="1278820" y="372523"/>
            <a:ext cx="15075452" cy="920107"/>
          </a:xfrm>
          <a:prstGeom prst="rect">
            <a:avLst/>
          </a:prstGeom>
        </p:spPr>
        <p:txBody>
          <a:bodyPr wrap="square" lIns="0" tIns="0" rIns="0" bIns="0" rtlCol="0" anchor="t">
            <a:spAutoFit/>
          </a:bodyPr>
          <a:lstStyle/>
          <a:p>
            <a:pPr algn="ctr">
              <a:lnSpc>
                <a:spcPts val="7560"/>
              </a:lnSpc>
            </a:pPr>
            <a:r>
              <a:rPr lang="en-US" sz="5400" dirty="0">
                <a:solidFill>
                  <a:srgbClr val="000000"/>
                </a:solidFill>
                <a:latin typeface="Canva Sans Bold"/>
              </a:rPr>
              <a:t>University of Management and Technology</a:t>
            </a:r>
          </a:p>
        </p:txBody>
      </p:sp>
    </p:spTree>
  </p:cSld>
  <p:clrMapOvr>
    <a:masterClrMapping/>
  </p:clrMapOvr>
  <mc:AlternateContent xmlns:mc="http://schemas.openxmlformats.org/markup-compatibility/2006" xmlns:p14="http://schemas.microsoft.com/office/powerpoint/2010/main">
    <mc:Choice Requires="p14">
      <p:transition spd="slow" p14:dur="3400" advTm="12000">
        <p14:reveal/>
      </p:transition>
    </mc:Choice>
    <mc:Fallback xmlns="">
      <p:transition spd="slow" advTm="1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869339" y="-226028"/>
            <a:ext cx="1768393" cy="1452481"/>
            <a:chOff x="0" y="0"/>
            <a:chExt cx="465750" cy="382546"/>
          </a:xfrm>
        </p:grpSpPr>
        <p:sp>
          <p:nvSpPr>
            <p:cNvPr id="3" name="Freeform 3"/>
            <p:cNvSpPr/>
            <p:nvPr/>
          </p:nvSpPr>
          <p:spPr>
            <a:xfrm>
              <a:off x="0" y="0"/>
              <a:ext cx="465750" cy="382546"/>
            </a:xfrm>
            <a:custGeom>
              <a:avLst/>
              <a:gdLst/>
              <a:ahLst/>
              <a:cxnLst/>
              <a:rect l="l" t="t" r="r" b="b"/>
              <a:pathLst>
                <a:path w="465750" h="382546">
                  <a:moveTo>
                    <a:pt x="0" y="0"/>
                  </a:moveTo>
                  <a:lnTo>
                    <a:pt x="465750" y="0"/>
                  </a:lnTo>
                  <a:lnTo>
                    <a:pt x="465750" y="382546"/>
                  </a:lnTo>
                  <a:lnTo>
                    <a:pt x="0" y="382546"/>
                  </a:lnTo>
                  <a:close/>
                </a:path>
              </a:pathLst>
            </a:custGeom>
            <a:solidFill>
              <a:srgbClr val="000000"/>
            </a:solidFill>
          </p:spPr>
          <p:txBody>
            <a:bodyPr/>
            <a:lstStyle/>
            <a:p>
              <a:endParaRPr lang="en-US"/>
            </a:p>
          </p:txBody>
        </p:sp>
        <p:sp>
          <p:nvSpPr>
            <p:cNvPr id="4" name="TextBox 4"/>
            <p:cNvSpPr txBox="1"/>
            <p:nvPr/>
          </p:nvSpPr>
          <p:spPr>
            <a:xfrm>
              <a:off x="0" y="-38100"/>
              <a:ext cx="465750" cy="420646"/>
            </a:xfrm>
            <a:prstGeom prst="rect">
              <a:avLst/>
            </a:prstGeom>
          </p:spPr>
          <p:txBody>
            <a:bodyPr lIns="50800" tIns="50800" rIns="50800" bIns="50800" rtlCol="0" anchor="ctr"/>
            <a:lstStyle/>
            <a:p>
              <a:pPr algn="ctr">
                <a:lnSpc>
                  <a:spcPts val="2329"/>
                </a:lnSpc>
              </a:pPr>
              <a:endParaRPr/>
            </a:p>
          </p:txBody>
        </p:sp>
      </p:grpSp>
      <p:grpSp>
        <p:nvGrpSpPr>
          <p:cNvPr id="5" name="Group 5"/>
          <p:cNvGrpSpPr/>
          <p:nvPr/>
        </p:nvGrpSpPr>
        <p:grpSpPr>
          <a:xfrm>
            <a:off x="-243412" y="9527245"/>
            <a:ext cx="1522232" cy="1254728"/>
            <a:chOff x="0" y="0"/>
            <a:chExt cx="400917" cy="330463"/>
          </a:xfrm>
        </p:grpSpPr>
        <p:sp>
          <p:nvSpPr>
            <p:cNvPr id="6" name="Freeform 6"/>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7" name="TextBox 7"/>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grpSp>
        <p:nvGrpSpPr>
          <p:cNvPr id="8" name="Group 8"/>
          <p:cNvGrpSpPr/>
          <p:nvPr/>
        </p:nvGrpSpPr>
        <p:grpSpPr>
          <a:xfrm>
            <a:off x="9519808" y="8718203"/>
            <a:ext cx="2629370" cy="789992"/>
            <a:chOff x="0" y="0"/>
            <a:chExt cx="692509" cy="208064"/>
          </a:xfrm>
        </p:grpSpPr>
        <p:sp>
          <p:nvSpPr>
            <p:cNvPr id="9" name="Freeform 9"/>
            <p:cNvSpPr/>
            <p:nvPr/>
          </p:nvSpPr>
          <p:spPr>
            <a:xfrm>
              <a:off x="0" y="0"/>
              <a:ext cx="692509" cy="208064"/>
            </a:xfrm>
            <a:custGeom>
              <a:avLst/>
              <a:gdLst/>
              <a:ahLst/>
              <a:cxnLst/>
              <a:rect l="l" t="t" r="r" b="b"/>
              <a:pathLst>
                <a:path w="692509" h="208064">
                  <a:moveTo>
                    <a:pt x="0" y="0"/>
                  </a:moveTo>
                  <a:lnTo>
                    <a:pt x="692509" y="0"/>
                  </a:lnTo>
                  <a:lnTo>
                    <a:pt x="692509" y="208064"/>
                  </a:lnTo>
                  <a:lnTo>
                    <a:pt x="0" y="208064"/>
                  </a:lnTo>
                  <a:close/>
                </a:path>
              </a:pathLst>
            </a:custGeom>
            <a:solidFill>
              <a:srgbClr val="000000"/>
            </a:solidFill>
          </p:spPr>
          <p:txBody>
            <a:bodyPr/>
            <a:lstStyle/>
            <a:p>
              <a:endParaRPr lang="en-US"/>
            </a:p>
          </p:txBody>
        </p:sp>
        <p:sp>
          <p:nvSpPr>
            <p:cNvPr id="10" name="TextBox 10"/>
            <p:cNvSpPr txBox="1"/>
            <p:nvPr/>
          </p:nvSpPr>
          <p:spPr>
            <a:xfrm>
              <a:off x="0" y="-38100"/>
              <a:ext cx="692509" cy="246164"/>
            </a:xfrm>
            <a:prstGeom prst="rect">
              <a:avLst/>
            </a:prstGeom>
          </p:spPr>
          <p:txBody>
            <a:bodyPr lIns="50800" tIns="50800" rIns="50800" bIns="50800" rtlCol="0" anchor="ctr"/>
            <a:lstStyle/>
            <a:p>
              <a:pPr algn="ctr">
                <a:lnSpc>
                  <a:spcPts val="2329"/>
                </a:lnSpc>
              </a:pPr>
              <a:endParaRPr/>
            </a:p>
          </p:txBody>
        </p:sp>
      </p:grpSp>
      <p:sp>
        <p:nvSpPr>
          <p:cNvPr id="11" name="AutoShape 11"/>
          <p:cNvSpPr/>
          <p:nvPr/>
        </p:nvSpPr>
        <p:spPr>
          <a:xfrm>
            <a:off x="5552935" y="1371431"/>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12" name="Freeform 12"/>
          <p:cNvSpPr/>
          <p:nvPr/>
        </p:nvSpPr>
        <p:spPr>
          <a:xfrm>
            <a:off x="228336" y="147776"/>
            <a:ext cx="1247468" cy="1247468"/>
          </a:xfrm>
          <a:custGeom>
            <a:avLst/>
            <a:gdLst/>
            <a:ahLst/>
            <a:cxnLst/>
            <a:rect l="l" t="t" r="r" b="b"/>
            <a:pathLst>
              <a:path w="1247468" h="1247468">
                <a:moveTo>
                  <a:pt x="0" y="0"/>
                </a:moveTo>
                <a:lnTo>
                  <a:pt x="1247468" y="0"/>
                </a:lnTo>
                <a:lnTo>
                  <a:pt x="1247468" y="1247467"/>
                </a:lnTo>
                <a:lnTo>
                  <a:pt x="0" y="1247467"/>
                </a:lnTo>
                <a:lnTo>
                  <a:pt x="0" y="0"/>
                </a:lnTo>
                <a:close/>
              </a:path>
            </a:pathLst>
          </a:custGeom>
          <a:blipFill>
            <a:blip r:embed="rId2"/>
            <a:stretch>
              <a:fillRect/>
            </a:stretch>
          </a:blipFill>
        </p:spPr>
        <p:txBody>
          <a:bodyPr/>
          <a:lstStyle/>
          <a:p>
            <a:endParaRPr lang="en-US"/>
          </a:p>
        </p:txBody>
      </p:sp>
      <p:grpSp>
        <p:nvGrpSpPr>
          <p:cNvPr id="13" name="Group 13"/>
          <p:cNvGrpSpPr/>
          <p:nvPr/>
        </p:nvGrpSpPr>
        <p:grpSpPr>
          <a:xfrm>
            <a:off x="9519808" y="2389846"/>
            <a:ext cx="7323533" cy="6328358"/>
            <a:chOff x="0" y="0"/>
            <a:chExt cx="1182341" cy="1021676"/>
          </a:xfrm>
        </p:grpSpPr>
        <p:sp>
          <p:nvSpPr>
            <p:cNvPr id="14" name="Freeform 14"/>
            <p:cNvSpPr/>
            <p:nvPr/>
          </p:nvSpPr>
          <p:spPr>
            <a:xfrm>
              <a:off x="0" y="0"/>
              <a:ext cx="1182341" cy="1021676"/>
            </a:xfrm>
            <a:custGeom>
              <a:avLst/>
              <a:gdLst/>
              <a:ahLst/>
              <a:cxnLst/>
              <a:rect l="l" t="t" r="r" b="b"/>
              <a:pathLst>
                <a:path w="1182341" h="1021676">
                  <a:moveTo>
                    <a:pt x="0" y="0"/>
                  </a:moveTo>
                  <a:lnTo>
                    <a:pt x="1182341" y="0"/>
                  </a:lnTo>
                  <a:lnTo>
                    <a:pt x="1182341" y="1021676"/>
                  </a:lnTo>
                  <a:lnTo>
                    <a:pt x="0" y="1021676"/>
                  </a:lnTo>
                  <a:close/>
                </a:path>
              </a:pathLst>
            </a:custGeom>
            <a:blipFill>
              <a:blip r:embed="rId3"/>
              <a:stretch>
                <a:fillRect t="-27843" b="-27843"/>
              </a:stretch>
            </a:blipFill>
          </p:spPr>
          <p:txBody>
            <a:bodyPr/>
            <a:lstStyle/>
            <a:p>
              <a:endParaRPr lang="en-US"/>
            </a:p>
          </p:txBody>
        </p:sp>
      </p:grpSp>
      <p:sp>
        <p:nvSpPr>
          <p:cNvPr id="15" name="AutoShape 15"/>
          <p:cNvSpPr/>
          <p:nvPr/>
        </p:nvSpPr>
        <p:spPr>
          <a:xfrm>
            <a:off x="3690023" y="9508195"/>
            <a:ext cx="3282864" cy="0"/>
          </a:xfrm>
          <a:prstGeom prst="line">
            <a:avLst/>
          </a:prstGeom>
          <a:ln w="38100" cap="flat">
            <a:solidFill>
              <a:srgbClr val="000000"/>
            </a:solidFill>
            <a:prstDash val="solid"/>
            <a:headEnd type="none" w="sm" len="sm"/>
            <a:tailEnd type="none" w="sm" len="sm"/>
          </a:ln>
        </p:spPr>
        <p:txBody>
          <a:bodyPr/>
          <a:lstStyle/>
          <a:p>
            <a:endParaRPr lang="en-US"/>
          </a:p>
        </p:txBody>
      </p:sp>
      <p:sp>
        <p:nvSpPr>
          <p:cNvPr id="16" name="TextBox 16"/>
          <p:cNvSpPr txBox="1"/>
          <p:nvPr/>
        </p:nvSpPr>
        <p:spPr>
          <a:xfrm>
            <a:off x="1466060" y="2037297"/>
            <a:ext cx="7401055" cy="1084950"/>
          </a:xfrm>
          <a:prstGeom prst="rect">
            <a:avLst/>
          </a:prstGeom>
        </p:spPr>
        <p:txBody>
          <a:bodyPr lIns="0" tIns="0" rIns="0" bIns="0" rtlCol="0" anchor="t">
            <a:spAutoFit/>
          </a:bodyPr>
          <a:lstStyle/>
          <a:p>
            <a:pPr>
              <a:lnSpc>
                <a:spcPts val="8494"/>
              </a:lnSpc>
            </a:pPr>
            <a:r>
              <a:rPr lang="en-US" sz="7322">
                <a:solidFill>
                  <a:srgbClr val="000000"/>
                </a:solidFill>
                <a:latin typeface="RoxboroughCF Bold"/>
              </a:rPr>
              <a:t>Amanda Dotson</a:t>
            </a:r>
          </a:p>
        </p:txBody>
      </p:sp>
      <p:sp>
        <p:nvSpPr>
          <p:cNvPr id="17" name="TextBox 17"/>
          <p:cNvSpPr txBox="1"/>
          <p:nvPr/>
        </p:nvSpPr>
        <p:spPr>
          <a:xfrm>
            <a:off x="1028700" y="4269073"/>
            <a:ext cx="8275776" cy="5029835"/>
          </a:xfrm>
          <a:prstGeom prst="rect">
            <a:avLst/>
          </a:prstGeom>
        </p:spPr>
        <p:txBody>
          <a:bodyPr lIns="0" tIns="0" rIns="0" bIns="0" rtlCol="0" anchor="t">
            <a:spAutoFit/>
          </a:bodyPr>
          <a:lstStyle/>
          <a:p>
            <a:pPr algn="just">
              <a:lnSpc>
                <a:spcPts val="3640"/>
              </a:lnSpc>
              <a:spcBef>
                <a:spcPct val="0"/>
              </a:spcBef>
            </a:pPr>
            <a:r>
              <a:rPr lang="en-US" sz="2600">
                <a:solidFill>
                  <a:srgbClr val="000000"/>
                </a:solidFill>
                <a:latin typeface="Poppins"/>
              </a:rPr>
              <a:t>Amanda Dotson, a dedicated military spouse, embarked on a remarkable educational journey at Lakewood University to ensure uninterrupted schooling amidst mandatory relocations. Her journey with Lakewood began in 2014 when she completed the Paralegal Diploma program. After a hiatus of five years, Amanda returned in 2020, showcasing her unwavering commitment. She not only earned an Associate and a Bachelor’s in Paralegal Studies but is currently pursuing an MBA at Lakewood University. </a:t>
            </a:r>
          </a:p>
        </p:txBody>
      </p:sp>
      <p:sp>
        <p:nvSpPr>
          <p:cNvPr id="18" name="TextBox 18"/>
          <p:cNvSpPr txBox="1"/>
          <p:nvPr/>
        </p:nvSpPr>
        <p:spPr>
          <a:xfrm>
            <a:off x="1641763" y="3227022"/>
            <a:ext cx="7049650" cy="1089677"/>
          </a:xfrm>
          <a:prstGeom prst="rect">
            <a:avLst/>
          </a:prstGeom>
        </p:spPr>
        <p:txBody>
          <a:bodyPr lIns="0" tIns="0" rIns="0" bIns="0" rtlCol="0" anchor="t">
            <a:spAutoFit/>
          </a:bodyPr>
          <a:lstStyle/>
          <a:p>
            <a:pPr algn="ctr">
              <a:lnSpc>
                <a:spcPts val="4095"/>
              </a:lnSpc>
            </a:pPr>
            <a:r>
              <a:rPr lang="en-US" sz="4500" spc="108">
                <a:solidFill>
                  <a:srgbClr val="000000"/>
                </a:solidFill>
                <a:latin typeface="Helveticish"/>
              </a:rPr>
              <a:t>Bachelor of Science in Paralegal Studies</a:t>
            </a:r>
          </a:p>
        </p:txBody>
      </p:sp>
      <p:sp>
        <p:nvSpPr>
          <p:cNvPr id="19" name="TextBox 19"/>
          <p:cNvSpPr txBox="1"/>
          <p:nvPr/>
        </p:nvSpPr>
        <p:spPr>
          <a:xfrm>
            <a:off x="5618078" y="202266"/>
            <a:ext cx="7803460" cy="1024187"/>
          </a:xfrm>
          <a:prstGeom prst="rect">
            <a:avLst/>
          </a:prstGeom>
        </p:spPr>
        <p:txBody>
          <a:bodyPr lIns="0" tIns="0" rIns="0" bIns="0" rtlCol="0" anchor="t">
            <a:spAutoFit/>
          </a:bodyPr>
          <a:lstStyle/>
          <a:p>
            <a:pPr algn="ctr">
              <a:lnSpc>
                <a:spcPts val="8400"/>
              </a:lnSpc>
            </a:pPr>
            <a:r>
              <a:rPr lang="en-US" sz="6000">
                <a:solidFill>
                  <a:srgbClr val="000000"/>
                </a:solidFill>
                <a:latin typeface="Canva Sans Bold"/>
              </a:rPr>
              <a:t>Lakewood University</a:t>
            </a:r>
          </a:p>
        </p:txBody>
      </p:sp>
    </p:spTree>
  </p:cSld>
  <p:clrMapOvr>
    <a:masterClrMapping/>
  </p:clrMapOvr>
  <mc:AlternateContent xmlns:mc="http://schemas.openxmlformats.org/markup-compatibility/2006" xmlns:p14="http://schemas.microsoft.com/office/powerpoint/2010/main">
    <mc:Choice Requires="p14">
      <p:transition spd="slow" p14:dur="3400" advTm="12000">
        <p14:reveal/>
      </p:transition>
    </mc:Choice>
    <mc:Fallback xmlns="">
      <p:transition spd="slow" advTm="12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812532" y="9258295"/>
            <a:ext cx="1522232" cy="1254728"/>
            <a:chOff x="0" y="0"/>
            <a:chExt cx="400917" cy="330463"/>
          </a:xfrm>
        </p:grpSpPr>
        <p:sp>
          <p:nvSpPr>
            <p:cNvPr id="3" name="Freeform 3"/>
            <p:cNvSpPr/>
            <p:nvPr/>
          </p:nvSpPr>
          <p:spPr>
            <a:xfrm>
              <a:off x="0" y="0"/>
              <a:ext cx="400917" cy="330463"/>
            </a:xfrm>
            <a:custGeom>
              <a:avLst/>
              <a:gdLst/>
              <a:ahLst/>
              <a:cxnLst/>
              <a:rect l="l" t="t" r="r" b="b"/>
              <a:pathLst>
                <a:path w="400917" h="330463">
                  <a:moveTo>
                    <a:pt x="0" y="0"/>
                  </a:moveTo>
                  <a:lnTo>
                    <a:pt x="400917" y="0"/>
                  </a:lnTo>
                  <a:lnTo>
                    <a:pt x="400917" y="330463"/>
                  </a:lnTo>
                  <a:lnTo>
                    <a:pt x="0" y="330463"/>
                  </a:lnTo>
                  <a:close/>
                </a:path>
              </a:pathLst>
            </a:custGeom>
            <a:solidFill>
              <a:srgbClr val="000000"/>
            </a:solidFill>
          </p:spPr>
          <p:txBody>
            <a:bodyPr/>
            <a:lstStyle/>
            <a:p>
              <a:endParaRPr lang="en-US"/>
            </a:p>
          </p:txBody>
        </p:sp>
        <p:sp>
          <p:nvSpPr>
            <p:cNvPr id="4" name="TextBox 4"/>
            <p:cNvSpPr txBox="1"/>
            <p:nvPr/>
          </p:nvSpPr>
          <p:spPr>
            <a:xfrm>
              <a:off x="0" y="-38100"/>
              <a:ext cx="400917" cy="368563"/>
            </a:xfrm>
            <a:prstGeom prst="rect">
              <a:avLst/>
            </a:prstGeom>
          </p:spPr>
          <p:txBody>
            <a:bodyPr lIns="50800" tIns="50800" rIns="50800" bIns="50800" rtlCol="0" anchor="ctr"/>
            <a:lstStyle/>
            <a:p>
              <a:pPr algn="ctr">
                <a:lnSpc>
                  <a:spcPts val="2329"/>
                </a:lnSpc>
              </a:pPr>
              <a:endParaRPr/>
            </a:p>
          </p:txBody>
        </p:sp>
      </p:grpSp>
      <p:sp>
        <p:nvSpPr>
          <p:cNvPr id="5" name="AutoShape 5"/>
          <p:cNvSpPr/>
          <p:nvPr/>
        </p:nvSpPr>
        <p:spPr>
          <a:xfrm>
            <a:off x="5674232" y="1278882"/>
            <a:ext cx="7933746" cy="0"/>
          </a:xfrm>
          <a:prstGeom prst="line">
            <a:avLst/>
          </a:prstGeom>
          <a:ln w="47625" cap="rnd">
            <a:solidFill>
              <a:srgbClr val="FFD292"/>
            </a:solidFill>
            <a:prstDash val="solid"/>
            <a:headEnd type="none" w="sm" len="sm"/>
            <a:tailEnd type="none" w="sm" len="sm"/>
          </a:ln>
        </p:spPr>
        <p:txBody>
          <a:bodyPr/>
          <a:lstStyle/>
          <a:p>
            <a:endParaRPr lang="en-US"/>
          </a:p>
        </p:txBody>
      </p:sp>
      <p:sp>
        <p:nvSpPr>
          <p:cNvPr id="6" name="Freeform 6"/>
          <p:cNvSpPr/>
          <p:nvPr/>
        </p:nvSpPr>
        <p:spPr>
          <a:xfrm>
            <a:off x="0" y="95347"/>
            <a:ext cx="1247468" cy="1247468"/>
          </a:xfrm>
          <a:custGeom>
            <a:avLst/>
            <a:gdLst/>
            <a:ahLst/>
            <a:cxnLst/>
            <a:rect l="l" t="t" r="r" b="b"/>
            <a:pathLst>
              <a:path w="1247468" h="1247468">
                <a:moveTo>
                  <a:pt x="0" y="0"/>
                </a:moveTo>
                <a:lnTo>
                  <a:pt x="1247468" y="0"/>
                </a:lnTo>
                <a:lnTo>
                  <a:pt x="1247468" y="1247468"/>
                </a:lnTo>
                <a:lnTo>
                  <a:pt x="0" y="1247468"/>
                </a:lnTo>
                <a:lnTo>
                  <a:pt x="0" y="0"/>
                </a:lnTo>
                <a:close/>
              </a:path>
            </a:pathLst>
          </a:custGeom>
          <a:blipFill>
            <a:blip r:embed="rId2"/>
            <a:stretch>
              <a:fillRect/>
            </a:stretch>
          </a:blipFill>
        </p:spPr>
        <p:txBody>
          <a:bodyPr/>
          <a:lstStyle/>
          <a:p>
            <a:endParaRPr lang="en-US"/>
          </a:p>
        </p:txBody>
      </p:sp>
      <p:sp>
        <p:nvSpPr>
          <p:cNvPr id="7" name="AutoShape 7"/>
          <p:cNvSpPr/>
          <p:nvPr/>
        </p:nvSpPr>
        <p:spPr>
          <a:xfrm>
            <a:off x="10663985" y="9277350"/>
            <a:ext cx="3282864" cy="0"/>
          </a:xfrm>
          <a:prstGeom prst="line">
            <a:avLst/>
          </a:prstGeom>
          <a:ln w="38100" cap="flat">
            <a:solidFill>
              <a:srgbClr val="000000"/>
            </a:solidFill>
            <a:prstDash val="solid"/>
            <a:headEnd type="none" w="sm" len="sm"/>
            <a:tailEnd type="none" w="sm" len="sm"/>
          </a:ln>
        </p:spPr>
        <p:txBody>
          <a:bodyPr/>
          <a:lstStyle/>
          <a:p>
            <a:endParaRPr lang="en-US"/>
          </a:p>
        </p:txBody>
      </p:sp>
      <p:sp>
        <p:nvSpPr>
          <p:cNvPr id="8" name="Freeform 8"/>
          <p:cNvSpPr/>
          <p:nvPr/>
        </p:nvSpPr>
        <p:spPr>
          <a:xfrm>
            <a:off x="2016417" y="2021908"/>
            <a:ext cx="5670479" cy="7236387"/>
          </a:xfrm>
          <a:custGeom>
            <a:avLst/>
            <a:gdLst/>
            <a:ahLst/>
            <a:cxnLst/>
            <a:rect l="l" t="t" r="r" b="b"/>
            <a:pathLst>
              <a:path w="5670479" h="7236387">
                <a:moveTo>
                  <a:pt x="0" y="0"/>
                </a:moveTo>
                <a:lnTo>
                  <a:pt x="5670480" y="0"/>
                </a:lnTo>
                <a:lnTo>
                  <a:pt x="5670480" y="7236387"/>
                </a:lnTo>
                <a:lnTo>
                  <a:pt x="0" y="7236387"/>
                </a:lnTo>
                <a:lnTo>
                  <a:pt x="0" y="0"/>
                </a:lnTo>
                <a:close/>
              </a:path>
            </a:pathLst>
          </a:custGeom>
          <a:blipFill>
            <a:blip r:embed="rId3"/>
            <a:stretch>
              <a:fillRect t="-2220" b="-2220"/>
            </a:stretch>
          </a:blipFill>
        </p:spPr>
        <p:txBody>
          <a:bodyPr/>
          <a:lstStyle/>
          <a:p>
            <a:endParaRPr lang="en-US"/>
          </a:p>
        </p:txBody>
      </p:sp>
      <p:sp>
        <p:nvSpPr>
          <p:cNvPr id="9" name="TextBox 9"/>
          <p:cNvSpPr txBox="1"/>
          <p:nvPr/>
        </p:nvSpPr>
        <p:spPr>
          <a:xfrm>
            <a:off x="8255049" y="1714063"/>
            <a:ext cx="8100735" cy="1193675"/>
          </a:xfrm>
          <a:prstGeom prst="rect">
            <a:avLst/>
          </a:prstGeom>
        </p:spPr>
        <p:txBody>
          <a:bodyPr lIns="0" tIns="0" rIns="0" bIns="0" rtlCol="0" anchor="t">
            <a:spAutoFit/>
          </a:bodyPr>
          <a:lstStyle/>
          <a:p>
            <a:pPr>
              <a:lnSpc>
                <a:spcPts val="9396"/>
              </a:lnSpc>
            </a:pPr>
            <a:r>
              <a:rPr lang="en-US" sz="8100">
                <a:solidFill>
                  <a:srgbClr val="000000"/>
                </a:solidFill>
                <a:latin typeface="RoxboroughCF Bold"/>
              </a:rPr>
              <a:t>Bonnie Pearce</a:t>
            </a:r>
          </a:p>
        </p:txBody>
      </p:sp>
      <p:sp>
        <p:nvSpPr>
          <p:cNvPr id="10" name="TextBox 10"/>
          <p:cNvSpPr txBox="1"/>
          <p:nvPr/>
        </p:nvSpPr>
        <p:spPr>
          <a:xfrm>
            <a:off x="8296956" y="3174438"/>
            <a:ext cx="7049650" cy="1267857"/>
          </a:xfrm>
          <a:prstGeom prst="rect">
            <a:avLst/>
          </a:prstGeom>
        </p:spPr>
        <p:txBody>
          <a:bodyPr lIns="0" tIns="0" rIns="0" bIns="0" rtlCol="0" anchor="t">
            <a:spAutoFit/>
          </a:bodyPr>
          <a:lstStyle/>
          <a:p>
            <a:pPr>
              <a:lnSpc>
                <a:spcPts val="4732"/>
              </a:lnSpc>
            </a:pPr>
            <a:r>
              <a:rPr lang="en-US" sz="5200" spc="124">
                <a:solidFill>
                  <a:srgbClr val="000000"/>
                </a:solidFill>
                <a:latin typeface="Helveticish"/>
              </a:rPr>
              <a:t>Master of Science in Herbal Medicine</a:t>
            </a:r>
          </a:p>
        </p:txBody>
      </p:sp>
      <p:sp>
        <p:nvSpPr>
          <p:cNvPr id="11" name="TextBox 11"/>
          <p:cNvSpPr txBox="1"/>
          <p:nvPr/>
        </p:nvSpPr>
        <p:spPr>
          <a:xfrm>
            <a:off x="8392398" y="4623269"/>
            <a:ext cx="7826038" cy="4487927"/>
          </a:xfrm>
          <a:prstGeom prst="rect">
            <a:avLst/>
          </a:prstGeom>
        </p:spPr>
        <p:txBody>
          <a:bodyPr lIns="0" tIns="0" rIns="0" bIns="0" rtlCol="0" anchor="t">
            <a:spAutoFit/>
          </a:bodyPr>
          <a:lstStyle/>
          <a:p>
            <a:pPr algn="ctr">
              <a:lnSpc>
                <a:spcPts val="3583"/>
              </a:lnSpc>
              <a:spcBef>
                <a:spcPct val="0"/>
              </a:spcBef>
            </a:pPr>
            <a:r>
              <a:rPr lang="en-US" sz="2559">
                <a:solidFill>
                  <a:srgbClr val="000000"/>
                </a:solidFill>
                <a:latin typeface="Poppins"/>
              </a:rPr>
              <a:t>ACHS courses led her to discover her love and knowledge of cultivating at-risk medicinal plants. Bonnie has her sights set on creating an education center and providing a space where the community can gather, learn, grow, and experience life with herbal medicine as the cornerstone. She is working with local investors and the local greenbelt association to acquire 50+ acres to become a medicinal sanctuary and school. </a:t>
            </a:r>
          </a:p>
        </p:txBody>
      </p:sp>
      <p:sp>
        <p:nvSpPr>
          <p:cNvPr id="12" name="TextBox 12"/>
          <p:cNvSpPr txBox="1"/>
          <p:nvPr/>
        </p:nvSpPr>
        <p:spPr>
          <a:xfrm>
            <a:off x="1718551" y="149837"/>
            <a:ext cx="15572947" cy="1024187"/>
          </a:xfrm>
          <a:prstGeom prst="rect">
            <a:avLst/>
          </a:prstGeom>
        </p:spPr>
        <p:txBody>
          <a:bodyPr lIns="0" tIns="0" rIns="0" bIns="0" rtlCol="0" anchor="t">
            <a:spAutoFit/>
          </a:bodyPr>
          <a:lstStyle/>
          <a:p>
            <a:pPr algn="ctr">
              <a:lnSpc>
                <a:spcPts val="8400"/>
              </a:lnSpc>
            </a:pPr>
            <a:r>
              <a:rPr lang="en-US" sz="6000">
                <a:solidFill>
                  <a:srgbClr val="000000"/>
                </a:solidFill>
                <a:latin typeface="Canva Sans Bold"/>
              </a:rPr>
              <a:t>American College of Health Care Sciences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000">
        <p15:prstTrans prst="drape"/>
      </p:transition>
    </mc:Choice>
    <mc:Fallback xmlns="">
      <p:transition spd="slow" advTm="12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otalTime>137</TotalTime>
  <Words>2358</Words>
  <Application>Microsoft Office PowerPoint</Application>
  <PresentationFormat>Custom</PresentationFormat>
  <Paragraphs>134</Paragraphs>
  <Slides>28</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RoxboroughCF Bold</vt:lpstr>
      <vt:lpstr>Poppins Bold</vt:lpstr>
      <vt:lpstr>Gill Sans MT</vt:lpstr>
      <vt:lpstr>Helveticish</vt:lpstr>
      <vt:lpstr>Poppins Italics</vt:lpstr>
      <vt:lpstr>Cooper BT Light</vt:lpstr>
      <vt:lpstr>Canva Sans Bold</vt:lpstr>
      <vt:lpstr>Courier New OS</vt:lpstr>
      <vt:lpstr>Arial</vt:lpstr>
      <vt:lpstr>Garet</vt:lpstr>
      <vt:lpstr>Poppins</vt:lpstr>
      <vt:lpstr>Calibri</vt:lpstr>
      <vt:lpstr>Canva Sans 2 Bold</vt:lpstr>
      <vt:lpstr>Office Theme</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DEAC Grad Awards</dc:title>
  <dc:creator>Leah Matthews</dc:creator>
  <cp:lastModifiedBy>Leah K. Matthews</cp:lastModifiedBy>
  <cp:revision>2</cp:revision>
  <dcterms:created xsi:type="dcterms:W3CDTF">2006-08-16T00:00:00Z</dcterms:created>
  <dcterms:modified xsi:type="dcterms:W3CDTF">2024-04-12T02:22:42Z</dcterms:modified>
  <dc:identifier>DAGCJK3LlPk</dc:identifier>
</cp:coreProperties>
</file>