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7" r:id="rId1"/>
    <p:sldMasterId id="2147483690" r:id="rId2"/>
    <p:sldMasterId id="2147483702" r:id="rId3"/>
  </p:sldMasterIdLst>
  <p:notesMasterIdLst>
    <p:notesMasterId r:id="rId27"/>
  </p:notesMasterIdLst>
  <p:sldIdLst>
    <p:sldId id="267" r:id="rId4"/>
    <p:sldId id="279" r:id="rId5"/>
    <p:sldId id="280" r:id="rId6"/>
    <p:sldId id="281" r:id="rId7"/>
    <p:sldId id="282" r:id="rId8"/>
    <p:sldId id="283" r:id="rId9"/>
    <p:sldId id="284" r:id="rId10"/>
    <p:sldId id="286" r:id="rId11"/>
    <p:sldId id="287" r:id="rId12"/>
    <p:sldId id="288" r:id="rId13"/>
    <p:sldId id="289" r:id="rId14"/>
    <p:sldId id="290" r:id="rId15"/>
    <p:sldId id="291" r:id="rId16"/>
    <p:sldId id="292" r:id="rId17"/>
    <p:sldId id="293" r:id="rId18"/>
    <p:sldId id="294" r:id="rId19"/>
    <p:sldId id="295" r:id="rId20"/>
    <p:sldId id="296" r:id="rId21"/>
    <p:sldId id="298" r:id="rId22"/>
    <p:sldId id="297" r:id="rId23"/>
    <p:sldId id="299" r:id="rId24"/>
    <p:sldId id="300" r:id="rId25"/>
    <p:sldId id="301" r:id="rId26"/>
  </p:sldIdLst>
  <p:sldSz cx="18288000" cy="10287000"/>
  <p:notesSz cx="6858000" cy="9144000"/>
  <p:embeddedFontLst>
    <p:embeddedFont>
      <p:font typeface="Quicksand" panose="020B0604020202020204" charset="0"/>
      <p:regular r:id="rId28"/>
    </p:embeddedFont>
    <p:embeddedFont>
      <p:font typeface="Quicksand Bold" charset="0"/>
      <p:bold r:id="rId29"/>
    </p:embeddedFont>
    <p:embeddedFont>
      <p:font typeface="Quicksand Book" panose="02070303000000060000" charset="0"/>
      <p:regular r:id="rId30"/>
    </p:embeddedFont>
    <p:embeddedFont>
      <p:font typeface="Yeseva One"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6227"/>
    <a:srgbClr val="BD5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22" autoAdjust="0"/>
    <p:restoredTop sz="94622" autoAdjust="0"/>
  </p:normalViewPr>
  <p:slideViewPr>
    <p:cSldViewPr>
      <p:cViewPr varScale="1">
        <p:scale>
          <a:sx n="70" d="100"/>
          <a:sy n="70" d="100"/>
        </p:scale>
        <p:origin x="130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29D28-9B41-46CD-8475-15C5FC724C0E}" type="datetimeFigureOut">
              <a:rPr lang="en-US" smtClean="0"/>
              <a:t>5/30/2025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5949E-A715-4C9C-93FB-21684BDD42AB}" type="slidenum">
              <a:rPr lang="en-US" smtClean="0"/>
              <a:t>‹#›</a:t>
            </a:fld>
            <a:endParaRPr lang="en-US"/>
          </a:p>
        </p:txBody>
      </p:sp>
    </p:spTree>
    <p:extLst>
      <p:ext uri="{BB962C8B-B14F-4D97-AF65-F5344CB8AC3E}">
        <p14:creationId xmlns:p14="http://schemas.microsoft.com/office/powerpoint/2010/main" val="141752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otation1">
    <p:bg>
      <p:bgPr>
        <a:blipFill>
          <a:blip r:embed="rId2">
            <a:alphaModFix amt="62000"/>
          </a:blip>
          <a:stretch>
            <a:fillRect t="-9000" b="-9000"/>
          </a:stretch>
        </a:blip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4C9C9D9E-6255-7644-8EB8-0FDA75804B84}"/>
              </a:ext>
            </a:extLst>
          </p:cNvPr>
          <p:cNvGrpSpPr/>
          <p:nvPr userDrawn="1"/>
        </p:nvGrpSpPr>
        <p:grpSpPr>
          <a:xfrm>
            <a:off x="1888787" y="2042320"/>
            <a:ext cx="14630400" cy="6202360"/>
            <a:chOff x="0" y="0"/>
            <a:chExt cx="19507200" cy="8269813"/>
          </a:xfrm>
        </p:grpSpPr>
        <p:sp>
          <p:nvSpPr>
            <p:cNvPr id="7" name="Freeform 4">
              <a:extLst>
                <a:ext uri="{FF2B5EF4-FFF2-40B4-BE49-F238E27FC236}">
                  <a16:creationId xmlns:a16="http://schemas.microsoft.com/office/drawing/2014/main" id="{8D755027-9B9A-7CF7-6400-D4A1DD465FD3}"/>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4" name="Title Placeholder 1">
            <a:extLst>
              <a:ext uri="{FF2B5EF4-FFF2-40B4-BE49-F238E27FC236}">
                <a16:creationId xmlns:a16="http://schemas.microsoft.com/office/drawing/2014/main" id="{F3B7C659-A176-E6CC-A384-88A026BDB019}"/>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9" name="Content Placeholder 8">
            <a:extLst>
              <a:ext uri="{FF2B5EF4-FFF2-40B4-BE49-F238E27FC236}">
                <a16:creationId xmlns:a16="http://schemas.microsoft.com/office/drawing/2014/main" id="{4976BAE2-F32E-CC07-CD08-49A753DE3A3B}"/>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94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otation10">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67F9F-F62D-5D14-53A4-2D352C440BA5}"/>
              </a:ext>
            </a:extLst>
          </p:cNvPr>
          <p:cNvGrpSpPr>
            <a:grpSpLocks noGrp="1" noUngrp="1" noRot="1" noMove="1" noResize="1"/>
          </p:cNvGrpSpPr>
          <p:nvPr userDrawn="1"/>
        </p:nvGrpSpPr>
        <p:grpSpPr>
          <a:xfrm>
            <a:off x="1828800" y="2042320"/>
            <a:ext cx="14630400" cy="6202360"/>
            <a:chOff x="0" y="0"/>
            <a:chExt cx="19507200" cy="8269813"/>
          </a:xfrm>
        </p:grpSpPr>
        <p:sp>
          <p:nvSpPr>
            <p:cNvPr id="4" name="Freeform 4">
              <a:extLst>
                <a:ext uri="{FF2B5EF4-FFF2-40B4-BE49-F238E27FC236}">
                  <a16:creationId xmlns:a16="http://schemas.microsoft.com/office/drawing/2014/main" id="{E49A6282-AC66-A604-0891-1A775438D968}"/>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dirty="0"/>
            </a:p>
          </p:txBody>
        </p:sp>
      </p:grpSp>
      <p:sp>
        <p:nvSpPr>
          <p:cNvPr id="2" name="Title Placeholder 1">
            <a:extLst>
              <a:ext uri="{FF2B5EF4-FFF2-40B4-BE49-F238E27FC236}">
                <a16:creationId xmlns:a16="http://schemas.microsoft.com/office/drawing/2014/main" id="{207DC94E-EDE4-C98D-8350-68F6947C4070}"/>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7" name="Content Placeholder 8">
            <a:extLst>
              <a:ext uri="{FF2B5EF4-FFF2-40B4-BE49-F238E27FC236}">
                <a16:creationId xmlns:a16="http://schemas.microsoft.com/office/drawing/2014/main" id="{C1675C51-9E9A-9E87-E1B7-4394C391C3B5}"/>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31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otation11">
    <p:bg>
      <p:bgPr>
        <a:blipFill dpi="0" rotWithShape="1">
          <a:blip r:embed="rId2">
            <a:alphaModFix amt="76000"/>
            <a:lum/>
          </a:blip>
          <a:srcRect/>
          <a:stretch>
            <a:fillRect t="-9777" b="-9777"/>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49E6064-96BD-666A-35DD-BD0AF1C39449}"/>
              </a:ext>
            </a:extLst>
          </p:cNvPr>
          <p:cNvGrpSpPr>
            <a:grpSpLocks noGrp="1" noUngrp="1" noRot="1" noMove="1" noResize="1"/>
          </p:cNvGrpSpPr>
          <p:nvPr userDrawn="1"/>
        </p:nvGrpSpPr>
        <p:grpSpPr>
          <a:xfrm>
            <a:off x="1828800" y="2042320"/>
            <a:ext cx="14630400" cy="6202360"/>
            <a:chOff x="0" y="0"/>
            <a:chExt cx="19507200" cy="8269813"/>
          </a:xfrm>
        </p:grpSpPr>
        <p:sp>
          <p:nvSpPr>
            <p:cNvPr id="4" name="Freeform 4">
              <a:extLst>
                <a:ext uri="{FF2B5EF4-FFF2-40B4-BE49-F238E27FC236}">
                  <a16:creationId xmlns:a16="http://schemas.microsoft.com/office/drawing/2014/main" id="{EFA359BF-0124-43F1-404E-24B6F6C0F3DB}"/>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dirty="0"/>
            </a:p>
          </p:txBody>
        </p:sp>
      </p:grpSp>
      <p:sp>
        <p:nvSpPr>
          <p:cNvPr id="2" name="Title Placeholder 1">
            <a:extLst>
              <a:ext uri="{FF2B5EF4-FFF2-40B4-BE49-F238E27FC236}">
                <a16:creationId xmlns:a16="http://schemas.microsoft.com/office/drawing/2014/main" id="{5ACF87E0-0664-A869-3FB8-8302B0627289}"/>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5" name="Content Placeholder 8">
            <a:extLst>
              <a:ext uri="{FF2B5EF4-FFF2-40B4-BE49-F238E27FC236}">
                <a16:creationId xmlns:a16="http://schemas.microsoft.com/office/drawing/2014/main" id="{B1AF403C-BB1C-6A3A-B0F0-444E1966D8E2}"/>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026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tstandingGrad1">
    <p:bg>
      <p:bgPr>
        <a:blipFill>
          <a:blip r:embed="rId2">
            <a:alphaModFix amt="62000"/>
          </a:blip>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92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tstandingGrad2">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tstandingGrad">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F398FB-6B89-CE68-BA28-5CE7A2A43510}"/>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8">
            <a:extLst>
              <a:ext uri="{FF2B5EF4-FFF2-40B4-BE49-F238E27FC236}">
                <a16:creationId xmlns:a16="http://schemas.microsoft.com/office/drawing/2014/main" id="{11BED406-BB41-6D76-983E-7D72DBCA9377}"/>
              </a:ext>
            </a:extLst>
          </p:cNvPr>
          <p:cNvSpPr>
            <a:spLocks noGrp="1"/>
          </p:cNvSpPr>
          <p:nvPr>
            <p:ph sz="quarter" idx="10"/>
          </p:nvPr>
        </p:nvSpPr>
        <p:spPr>
          <a:xfrm>
            <a:off x="1981200" y="3655190"/>
            <a:ext cx="144780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478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tstandingGrad3">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74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tstandingGrad4">
    <p:bg>
      <p:bgPr>
        <a:blipFill dpi="0" rotWithShape="1">
          <a:blip r:embed="rId2">
            <a:alphaModFix amt="76000"/>
            <a:lum/>
          </a:blip>
          <a:srcRect/>
          <a:stretch>
            <a:fillRect l="-15032" t="-24294" b="-11443"/>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4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tstandingGrad5">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75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tstandingGrad6">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79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tation2">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ACF0BD2-80C4-6B37-EEA0-6D92FBBA36C1}"/>
              </a:ext>
            </a:extLst>
          </p:cNvPr>
          <p:cNvGrpSpPr>
            <a:grpSpLocks noGrp="1" noUngrp="1" noRot="1" noMove="1" noResize="1"/>
          </p:cNvGrpSpPr>
          <p:nvPr userDrawn="1"/>
        </p:nvGrpSpPr>
        <p:grpSpPr>
          <a:xfrm>
            <a:off x="1828800" y="2042320"/>
            <a:ext cx="14630400" cy="6202360"/>
            <a:chOff x="0" y="0"/>
            <a:chExt cx="19507200" cy="8269813"/>
          </a:xfrm>
        </p:grpSpPr>
        <p:sp>
          <p:nvSpPr>
            <p:cNvPr id="10" name="Freeform 4">
              <a:extLst>
                <a:ext uri="{FF2B5EF4-FFF2-40B4-BE49-F238E27FC236}">
                  <a16:creationId xmlns:a16="http://schemas.microsoft.com/office/drawing/2014/main" id="{C1B8F915-1E89-251F-10B7-9FF74C47CE5B}"/>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4" name="Title Placeholder 1">
            <a:extLst>
              <a:ext uri="{FF2B5EF4-FFF2-40B4-BE49-F238E27FC236}">
                <a16:creationId xmlns:a16="http://schemas.microsoft.com/office/drawing/2014/main" id="{1464B869-93C4-794E-79E2-70CFF29EFA09}"/>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5" name="Content Placeholder 8">
            <a:extLst>
              <a:ext uri="{FF2B5EF4-FFF2-40B4-BE49-F238E27FC236}">
                <a16:creationId xmlns:a16="http://schemas.microsoft.com/office/drawing/2014/main" id="{D068DADE-2E85-7D2F-26CB-56CE8753AE19}"/>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302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tstandingGrad7">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536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tstandingGrad8">
    <p:bg>
      <p:bgPr>
        <a:blipFill dpi="0" rotWithShape="1">
          <a:blip r:embed="rId2">
            <a:alphaModFix amt="76000"/>
            <a:lum/>
          </a:blip>
          <a:srcRect/>
          <a:stretch>
            <a:fillRect t="-16666" b="-16666"/>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643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tstandingGrad9">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85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tstandingGrad10">
    <p:bg>
      <p:bgPr>
        <a:blipFill dpi="0" rotWithShape="1">
          <a:blip r:embed="rId2">
            <a:alphaModFix amt="76000"/>
            <a:lum/>
          </a:blip>
          <a:srcRect/>
          <a:stretch>
            <a:fillRect t="-9777" b="-9777"/>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438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amousAlumni">
    <p:bg>
      <p:bgPr>
        <a:blipFill>
          <a:blip r:embed="rId2">
            <a:alphaModFix amt="62000"/>
          </a:blip>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03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amousAlumni1">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740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mousAlumni2">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95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tstandingGrad3">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386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amousAlumni3">
    <p:bg>
      <p:bgPr>
        <a:blipFill dpi="0" rotWithShape="1">
          <a:blip r:embed="rId2">
            <a:alphaModFix amt="76000"/>
            <a:lum/>
          </a:blip>
          <a:srcRect/>
          <a:stretch>
            <a:fillRect l="-15032" t="-24294" b="-11443"/>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725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mousAlumni4">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12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otation3">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6CA223-5C41-F3E4-F910-FFC25E3BFDEC}"/>
              </a:ext>
            </a:extLst>
          </p:cNvPr>
          <p:cNvGrpSpPr>
            <a:grpSpLocks noGrp="1" noUngrp="1" noRot="1" noMove="1" noResize="1"/>
          </p:cNvGrpSpPr>
          <p:nvPr userDrawn="1"/>
        </p:nvGrpSpPr>
        <p:grpSpPr>
          <a:xfrm>
            <a:off x="1828800" y="2042320"/>
            <a:ext cx="14630400" cy="6202360"/>
            <a:chOff x="0" y="0"/>
            <a:chExt cx="19507200" cy="8269813"/>
          </a:xfrm>
        </p:grpSpPr>
        <p:sp>
          <p:nvSpPr>
            <p:cNvPr id="10" name="Freeform 4">
              <a:extLst>
                <a:ext uri="{FF2B5EF4-FFF2-40B4-BE49-F238E27FC236}">
                  <a16:creationId xmlns:a16="http://schemas.microsoft.com/office/drawing/2014/main" id="{418465D2-07F8-C4F5-264A-596FC53C872A}"/>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2" name="Title Placeholder 1">
            <a:extLst>
              <a:ext uri="{FF2B5EF4-FFF2-40B4-BE49-F238E27FC236}">
                <a16:creationId xmlns:a16="http://schemas.microsoft.com/office/drawing/2014/main" id="{56F398FB-6B89-CE68-BA28-5CE7A2A43510}"/>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8">
            <a:extLst>
              <a:ext uri="{FF2B5EF4-FFF2-40B4-BE49-F238E27FC236}">
                <a16:creationId xmlns:a16="http://schemas.microsoft.com/office/drawing/2014/main" id="{11BED406-BB41-6D76-983E-7D72DBCA9377}"/>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43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amousAlumni5">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141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amousAlumni6">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86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amousAlumni7">
    <p:bg>
      <p:bgPr>
        <a:blipFill dpi="0" rotWithShape="1">
          <a:blip r:embed="rId2">
            <a:alphaModFix amt="76000"/>
            <a:lum/>
          </a:blip>
          <a:srcRect/>
          <a:stretch>
            <a:fillRect t="-16666" b="-16666"/>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924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mousAlumni8">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23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mousAlumni9">
    <p:bg>
      <p:bgPr>
        <a:blipFill dpi="0" rotWithShape="1">
          <a:blip r:embed="rId2">
            <a:alphaModFix amt="76000"/>
            <a:lum/>
          </a:blip>
          <a:srcRect/>
          <a:stretch>
            <a:fillRect t="-9777" b="-9777"/>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4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otation4">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4C8333F-257E-4558-ECD8-6B86BA45CB73}"/>
              </a:ext>
            </a:extLst>
          </p:cNvPr>
          <p:cNvGrpSpPr>
            <a:grpSpLocks noGrp="1" noUngrp="1" noRot="1" noMove="1" noResize="1"/>
          </p:cNvGrpSpPr>
          <p:nvPr userDrawn="1"/>
        </p:nvGrpSpPr>
        <p:grpSpPr>
          <a:xfrm>
            <a:off x="1828800" y="2042320"/>
            <a:ext cx="14630400" cy="6202360"/>
            <a:chOff x="0" y="0"/>
            <a:chExt cx="19507200" cy="8269813"/>
          </a:xfrm>
        </p:grpSpPr>
        <p:sp>
          <p:nvSpPr>
            <p:cNvPr id="9" name="Freeform 4">
              <a:extLst>
                <a:ext uri="{FF2B5EF4-FFF2-40B4-BE49-F238E27FC236}">
                  <a16:creationId xmlns:a16="http://schemas.microsoft.com/office/drawing/2014/main" id="{F3C90177-76D6-1103-D898-A0EB09C80AE1}"/>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2" name="Title Placeholder 1">
            <a:extLst>
              <a:ext uri="{FF2B5EF4-FFF2-40B4-BE49-F238E27FC236}">
                <a16:creationId xmlns:a16="http://schemas.microsoft.com/office/drawing/2014/main" id="{4053D9D1-64A7-58B9-DAAA-F4AD4164681D}"/>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8">
            <a:extLst>
              <a:ext uri="{FF2B5EF4-FFF2-40B4-BE49-F238E27FC236}">
                <a16:creationId xmlns:a16="http://schemas.microsoft.com/office/drawing/2014/main" id="{29CFB41F-FA4E-A1A3-A6E2-078D1C98F053}"/>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5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tation5">
    <p:bg>
      <p:bgPr>
        <a:blipFill dpi="0" rotWithShape="1">
          <a:blip r:embed="rId2">
            <a:alphaModFix amt="76000"/>
            <a:lum/>
          </a:blip>
          <a:srcRect/>
          <a:stretch>
            <a:fillRect l="-15032" t="-24294" b="-11443"/>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CBF752F-F8D9-4263-1461-5A3F29796C7C}"/>
              </a:ext>
            </a:extLst>
          </p:cNvPr>
          <p:cNvGrpSpPr>
            <a:grpSpLocks noGrp="1" noUngrp="1" noRot="1" noMove="1" noResize="1"/>
          </p:cNvGrpSpPr>
          <p:nvPr userDrawn="1"/>
        </p:nvGrpSpPr>
        <p:grpSpPr>
          <a:xfrm>
            <a:off x="1828800" y="2042320"/>
            <a:ext cx="14630400" cy="6202360"/>
            <a:chOff x="0" y="0"/>
            <a:chExt cx="19507200" cy="8269813"/>
          </a:xfrm>
        </p:grpSpPr>
        <p:sp>
          <p:nvSpPr>
            <p:cNvPr id="16" name="Freeform 4">
              <a:extLst>
                <a:ext uri="{FF2B5EF4-FFF2-40B4-BE49-F238E27FC236}">
                  <a16:creationId xmlns:a16="http://schemas.microsoft.com/office/drawing/2014/main" id="{31DFC076-D069-CAC6-6D05-96D975616701}"/>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dirty="0"/>
            </a:p>
          </p:txBody>
        </p:sp>
      </p:grpSp>
      <p:sp>
        <p:nvSpPr>
          <p:cNvPr id="2" name="Title Placeholder 1">
            <a:extLst>
              <a:ext uri="{FF2B5EF4-FFF2-40B4-BE49-F238E27FC236}">
                <a16:creationId xmlns:a16="http://schemas.microsoft.com/office/drawing/2014/main" id="{53C378AE-E69E-9296-59F5-6457725FE2F7}"/>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8">
            <a:extLst>
              <a:ext uri="{FF2B5EF4-FFF2-40B4-BE49-F238E27FC236}">
                <a16:creationId xmlns:a16="http://schemas.microsoft.com/office/drawing/2014/main" id="{219A541D-1669-673A-4341-03792C8F14B7}"/>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84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otation6">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B8558E-FB3F-6B11-6E9B-1AD024F64A31}"/>
              </a:ext>
            </a:extLst>
          </p:cNvPr>
          <p:cNvGrpSpPr>
            <a:grpSpLocks noGrp="1" noUngrp="1" noRot="1" noMove="1" noResize="1"/>
          </p:cNvGrpSpPr>
          <p:nvPr userDrawn="1"/>
        </p:nvGrpSpPr>
        <p:grpSpPr>
          <a:xfrm>
            <a:off x="1828800" y="2042320"/>
            <a:ext cx="14630400" cy="6202360"/>
            <a:chOff x="0" y="0"/>
            <a:chExt cx="19507200" cy="8269813"/>
          </a:xfrm>
        </p:grpSpPr>
        <p:sp>
          <p:nvSpPr>
            <p:cNvPr id="3" name="Freeform 4">
              <a:extLst>
                <a:ext uri="{FF2B5EF4-FFF2-40B4-BE49-F238E27FC236}">
                  <a16:creationId xmlns:a16="http://schemas.microsoft.com/office/drawing/2014/main" id="{C27FB3A1-B8D9-85A4-FE69-E21C1E93618F}"/>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4" name="Title Placeholder 1">
            <a:extLst>
              <a:ext uri="{FF2B5EF4-FFF2-40B4-BE49-F238E27FC236}">
                <a16:creationId xmlns:a16="http://schemas.microsoft.com/office/drawing/2014/main" id="{6FF8C58F-F0DE-6152-9B4D-B0709FA8FB5C}"/>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5" name="Content Placeholder 8">
            <a:extLst>
              <a:ext uri="{FF2B5EF4-FFF2-40B4-BE49-F238E27FC236}">
                <a16:creationId xmlns:a16="http://schemas.microsoft.com/office/drawing/2014/main" id="{5A6853A0-0C34-9CC0-FF54-B9383EF79449}"/>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82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tation7">
    <p:bg>
      <p:bgPr>
        <a:blipFill dpi="0" rotWithShape="1">
          <a:blip r:embed="rId2">
            <a:alphaModFix amt="76000"/>
            <a:lum/>
          </a:blip>
          <a:srcRect/>
          <a:stretch>
            <a:fillRect t="-9333" b="-9333"/>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CD0F1FB-E85D-4CCF-2C54-2CC3A1C0DA23}"/>
              </a:ext>
            </a:extLst>
          </p:cNvPr>
          <p:cNvGrpSpPr>
            <a:grpSpLocks noGrp="1" noUngrp="1" noRot="1" noMove="1" noResize="1"/>
          </p:cNvGrpSpPr>
          <p:nvPr userDrawn="1"/>
        </p:nvGrpSpPr>
        <p:grpSpPr>
          <a:xfrm>
            <a:off x="1828800" y="2042320"/>
            <a:ext cx="14630400" cy="6202360"/>
            <a:chOff x="0" y="0"/>
            <a:chExt cx="19507200" cy="8269813"/>
          </a:xfrm>
        </p:grpSpPr>
        <p:sp>
          <p:nvSpPr>
            <p:cNvPr id="4" name="Freeform 4">
              <a:extLst>
                <a:ext uri="{FF2B5EF4-FFF2-40B4-BE49-F238E27FC236}">
                  <a16:creationId xmlns:a16="http://schemas.microsoft.com/office/drawing/2014/main" id="{D6F5C453-A53A-B92B-8922-1A5A90B69862}"/>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2" name="Title Placeholder 1">
            <a:extLst>
              <a:ext uri="{FF2B5EF4-FFF2-40B4-BE49-F238E27FC236}">
                <a16:creationId xmlns:a16="http://schemas.microsoft.com/office/drawing/2014/main" id="{7D81C1A0-B4BA-E6D4-EDEF-28F8A84B78CA}"/>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5" name="Content Placeholder 8">
            <a:extLst>
              <a:ext uri="{FF2B5EF4-FFF2-40B4-BE49-F238E27FC236}">
                <a16:creationId xmlns:a16="http://schemas.microsoft.com/office/drawing/2014/main" id="{AE3C02F2-4D37-07F3-2177-B75EAE316536}"/>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503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tation8">
    <p:bg>
      <p:bgPr>
        <a:blipFill dpi="0" rotWithShape="1">
          <a:blip r:embed="rId2">
            <a:alphaModFix amt="76000"/>
            <a:lum/>
          </a:blip>
          <a:srcRect/>
          <a:stretch>
            <a:fillRect t="-9222" b="-9222"/>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6BCFC0-706C-865A-CB2A-1F2F20E888C0}"/>
              </a:ext>
            </a:extLst>
          </p:cNvPr>
          <p:cNvGrpSpPr/>
          <p:nvPr userDrawn="1"/>
        </p:nvGrpSpPr>
        <p:grpSpPr>
          <a:xfrm>
            <a:off x="1828800" y="2042320"/>
            <a:ext cx="14630400" cy="6202360"/>
            <a:chOff x="0" y="0"/>
            <a:chExt cx="19507200" cy="8269813"/>
          </a:xfrm>
        </p:grpSpPr>
        <p:sp>
          <p:nvSpPr>
            <p:cNvPr id="4" name="Freeform 4">
              <a:extLst>
                <a:ext uri="{FF2B5EF4-FFF2-40B4-BE49-F238E27FC236}">
                  <a16:creationId xmlns:a16="http://schemas.microsoft.com/office/drawing/2014/main" id="{C85995BA-D5CF-24AA-7553-D724DBF9516C}"/>
                </a:ext>
              </a:extLst>
            </p:cNvPr>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2" name="Title Placeholder 1">
            <a:extLst>
              <a:ext uri="{FF2B5EF4-FFF2-40B4-BE49-F238E27FC236}">
                <a16:creationId xmlns:a16="http://schemas.microsoft.com/office/drawing/2014/main" id="{981874EC-F750-3225-C629-ABDDDAEE57B1}"/>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5" name="Content Placeholder 8">
            <a:extLst>
              <a:ext uri="{FF2B5EF4-FFF2-40B4-BE49-F238E27FC236}">
                <a16:creationId xmlns:a16="http://schemas.microsoft.com/office/drawing/2014/main" id="{B6DF72AC-0CC6-D748-01B5-1D91335DDFFA}"/>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19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otation9">
    <p:bg>
      <p:bgPr>
        <a:blipFill dpi="0" rotWithShape="1">
          <a:blip r:embed="rId2">
            <a:alphaModFix amt="76000"/>
            <a:lum/>
          </a:blip>
          <a:srcRect/>
          <a:stretch>
            <a:fillRect t="-16666" b="-16666"/>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D916267-1056-F3E3-8DEA-3C9FCC8C1948}"/>
              </a:ext>
            </a:extLst>
          </p:cNvPr>
          <p:cNvGrpSpPr>
            <a:grpSpLocks noGrp="1" noUngrp="1" noRot="1" noMove="1" noResize="1"/>
          </p:cNvGrpSpPr>
          <p:nvPr userDrawn="1"/>
        </p:nvGrpSpPr>
        <p:grpSpPr>
          <a:xfrm>
            <a:off x="1828800" y="2042320"/>
            <a:ext cx="14630400" cy="6202360"/>
            <a:chOff x="0" y="0"/>
            <a:chExt cx="19507200" cy="8269813"/>
          </a:xfrm>
        </p:grpSpPr>
        <p:sp>
          <p:nvSpPr>
            <p:cNvPr id="4" name="Freeform 4">
              <a:extLst>
                <a:ext uri="{FF2B5EF4-FFF2-40B4-BE49-F238E27FC236}">
                  <a16:creationId xmlns:a16="http://schemas.microsoft.com/office/drawing/2014/main" id="{85F278EE-662C-09FB-50CD-478194129952}"/>
                </a:ext>
              </a:extLst>
            </p:cNvPr>
            <p:cNvSpPr>
              <a:spLocks noGrp="1" noRot="1" noMove="1" noResize="1" noEditPoints="1" noAdjustHandles="1" noChangeArrowheads="1" noChangeShapeType="1"/>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0000"/>
              </a:srgbClr>
            </a:solidFill>
          </p:spPr>
          <p:txBody>
            <a:bodyPr/>
            <a:lstStyle/>
            <a:p>
              <a:endParaRPr lang="en-US"/>
            </a:p>
          </p:txBody>
        </p:sp>
      </p:grpSp>
      <p:sp>
        <p:nvSpPr>
          <p:cNvPr id="2" name="Title Placeholder 1">
            <a:extLst>
              <a:ext uri="{FF2B5EF4-FFF2-40B4-BE49-F238E27FC236}">
                <a16:creationId xmlns:a16="http://schemas.microsoft.com/office/drawing/2014/main" id="{8DCD7E34-21FD-FEB5-8F15-BEC9A1220108}"/>
              </a:ext>
            </a:extLst>
          </p:cNvPr>
          <p:cNvSpPr>
            <a:spLocks noGrp="1"/>
          </p:cNvSpPr>
          <p:nvPr>
            <p:ph type="title"/>
          </p:nvPr>
        </p:nvSpPr>
        <p:spPr>
          <a:xfrm>
            <a:off x="1981200" y="2024744"/>
            <a:ext cx="14418013" cy="1615206"/>
          </a:xfrm>
          <a:prstGeom prst="rect">
            <a:avLst/>
          </a:prstGeom>
        </p:spPr>
        <p:txBody>
          <a:bodyPr vert="horz" lIns="91440" tIns="45720" rIns="91440" bIns="45720" rtlCol="0" anchor="ctr">
            <a:normAutofit/>
          </a:bodyPr>
          <a:lstStyle/>
          <a:p>
            <a:r>
              <a:rPr lang="en-US" dirty="0"/>
              <a:t>Click to edit Master title style</a:t>
            </a:r>
          </a:p>
        </p:txBody>
      </p:sp>
      <p:sp>
        <p:nvSpPr>
          <p:cNvPr id="5" name="Content Placeholder 8">
            <a:extLst>
              <a:ext uri="{FF2B5EF4-FFF2-40B4-BE49-F238E27FC236}">
                <a16:creationId xmlns:a16="http://schemas.microsoft.com/office/drawing/2014/main" id="{3872B477-B77E-184F-9499-2B8666B90803}"/>
              </a:ext>
            </a:extLst>
          </p:cNvPr>
          <p:cNvSpPr>
            <a:spLocks noGrp="1"/>
          </p:cNvSpPr>
          <p:nvPr>
            <p:ph sz="quarter" idx="10"/>
          </p:nvPr>
        </p:nvSpPr>
        <p:spPr>
          <a:xfrm>
            <a:off x="2003367" y="3763747"/>
            <a:ext cx="14395846"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54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B1DF3F-1CEB-C91A-E7FA-072D4DA2542B}"/>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3905344-FA9D-6D6D-716A-57CDB7505039}"/>
              </a:ext>
            </a:extLst>
          </p:cNvPr>
          <p:cNvSpPr>
            <a:spLocks noGrp="1"/>
          </p:cNvSpPr>
          <p:nvPr>
            <p:ph type="body" idx="1"/>
          </p:nvPr>
        </p:nvSpPr>
        <p:spPr>
          <a:xfrm>
            <a:off x="2400300" y="2738438"/>
            <a:ext cx="14630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B175C1FE-2A0C-D3D7-D3F1-9942153C158A}"/>
              </a:ext>
            </a:extLst>
          </p:cNvPr>
          <p:cNvGrpSpPr/>
          <p:nvPr userDrawn="1"/>
        </p:nvGrpSpPr>
        <p:grpSpPr>
          <a:xfrm>
            <a:off x="0" y="9483598"/>
            <a:ext cx="19959942" cy="955763"/>
            <a:chOff x="0" y="0"/>
            <a:chExt cx="26613257" cy="1274351"/>
          </a:xfrm>
        </p:grpSpPr>
        <p:grpSp>
          <p:nvGrpSpPr>
            <p:cNvPr id="8" name="Group 7">
              <a:extLst>
                <a:ext uri="{FF2B5EF4-FFF2-40B4-BE49-F238E27FC236}">
                  <a16:creationId xmlns:a16="http://schemas.microsoft.com/office/drawing/2014/main" id="{5BB5DCE8-0121-37E3-7E5D-983B65A092E2}"/>
                </a:ext>
              </a:extLst>
            </p:cNvPr>
            <p:cNvGrpSpPr/>
            <p:nvPr/>
          </p:nvGrpSpPr>
          <p:grpSpPr>
            <a:xfrm>
              <a:off x="0" y="0"/>
              <a:ext cx="26613257" cy="1274351"/>
              <a:chOff x="0" y="0"/>
              <a:chExt cx="8963433" cy="429206"/>
            </a:xfrm>
          </p:grpSpPr>
          <p:sp>
            <p:nvSpPr>
              <p:cNvPr id="11" name="Freeform 8">
                <a:extLst>
                  <a:ext uri="{FF2B5EF4-FFF2-40B4-BE49-F238E27FC236}">
                    <a16:creationId xmlns:a16="http://schemas.microsoft.com/office/drawing/2014/main" id="{8775AB84-6439-3396-A61F-2597885E2016}"/>
                  </a:ext>
                </a:extLst>
              </p:cNvPr>
              <p:cNvSpPr/>
              <p:nvPr/>
            </p:nvSpPr>
            <p:spPr>
              <a:xfrm>
                <a:off x="0" y="0"/>
                <a:ext cx="8963433" cy="429206"/>
              </a:xfrm>
              <a:custGeom>
                <a:avLst/>
                <a:gdLst/>
                <a:ahLst/>
                <a:cxnLst/>
                <a:rect l="l" t="t" r="r" b="b"/>
                <a:pathLst>
                  <a:path w="8963433" h="429206">
                    <a:moveTo>
                      <a:pt x="0" y="0"/>
                    </a:moveTo>
                    <a:lnTo>
                      <a:pt x="8963433" y="0"/>
                    </a:lnTo>
                    <a:lnTo>
                      <a:pt x="8963433" y="429206"/>
                    </a:lnTo>
                    <a:lnTo>
                      <a:pt x="0" y="429206"/>
                    </a:lnTo>
                    <a:close/>
                  </a:path>
                </a:pathLst>
              </a:custGeom>
              <a:gradFill rotWithShape="1">
                <a:gsLst>
                  <a:gs pos="0">
                    <a:srgbClr val="D9B773">
                      <a:alpha val="90000"/>
                    </a:srgbClr>
                  </a:gs>
                  <a:gs pos="100000">
                    <a:srgbClr val="FFFFFF">
                      <a:alpha val="90000"/>
                    </a:srgbClr>
                  </a:gs>
                </a:gsLst>
                <a:lin ang="0"/>
              </a:gradFill>
            </p:spPr>
            <p:txBody>
              <a:bodyPr/>
              <a:lstStyle/>
              <a:p>
                <a:endParaRPr lang="en-US"/>
              </a:p>
            </p:txBody>
          </p:sp>
          <p:sp>
            <p:nvSpPr>
              <p:cNvPr id="12" name="TextBox 9">
                <a:extLst>
                  <a:ext uri="{FF2B5EF4-FFF2-40B4-BE49-F238E27FC236}">
                    <a16:creationId xmlns:a16="http://schemas.microsoft.com/office/drawing/2014/main" id="{EC67D65B-E2C6-0E86-32FD-7037EE02B0AF}"/>
                  </a:ext>
                </a:extLst>
              </p:cNvPr>
              <p:cNvSpPr txBox="1"/>
              <p:nvPr/>
            </p:nvSpPr>
            <p:spPr>
              <a:xfrm>
                <a:off x="0" y="-9525"/>
                <a:ext cx="8963433" cy="438731"/>
              </a:xfrm>
              <a:prstGeom prst="rect">
                <a:avLst/>
              </a:prstGeom>
            </p:spPr>
            <p:txBody>
              <a:bodyPr lIns="80443" tIns="80443" rIns="80443" bIns="80443" rtlCol="0" anchor="ctr"/>
              <a:lstStyle/>
              <a:p>
                <a:pPr algn="ctr">
                  <a:lnSpc>
                    <a:spcPts val="797"/>
                  </a:lnSpc>
                </a:pPr>
                <a:endParaRPr/>
              </a:p>
            </p:txBody>
          </p:sp>
        </p:grpSp>
        <p:sp>
          <p:nvSpPr>
            <p:cNvPr id="9" name="TextBox 10">
              <a:extLst>
                <a:ext uri="{FF2B5EF4-FFF2-40B4-BE49-F238E27FC236}">
                  <a16:creationId xmlns:a16="http://schemas.microsoft.com/office/drawing/2014/main" id="{AFCC66A2-041A-9816-B846-BEE9EAE1E323}"/>
                </a:ext>
              </a:extLst>
            </p:cNvPr>
            <p:cNvSpPr txBox="1"/>
            <p:nvPr/>
          </p:nvSpPr>
          <p:spPr>
            <a:xfrm>
              <a:off x="9569880" y="251686"/>
              <a:ext cx="14009771" cy="579951"/>
            </a:xfrm>
            <a:prstGeom prst="rect">
              <a:avLst/>
            </a:prstGeom>
          </p:spPr>
          <p:txBody>
            <a:bodyPr lIns="0" tIns="0" rIns="0" bIns="0" rtlCol="0" anchor="t">
              <a:spAutoFit/>
            </a:bodyPr>
            <a:lstStyle/>
            <a:p>
              <a:pPr algn="ctr">
                <a:lnSpc>
                  <a:spcPts val="3485"/>
                </a:lnSpc>
              </a:pPr>
              <a:r>
                <a:rPr lang="en-US" sz="3004" b="1" spc="201">
                  <a:solidFill>
                    <a:srgbClr val="3F6227"/>
                  </a:solidFill>
                  <a:latin typeface="Quicksand Bold"/>
                  <a:ea typeface="Quicksand Bold"/>
                  <a:cs typeface="Quicksand Bold"/>
                  <a:sym typeface="Quicksand Bold"/>
                </a:rPr>
                <a:t>Navigating Challenges: </a:t>
              </a:r>
              <a:r>
                <a:rPr lang="en-US" sz="3004" spc="201">
                  <a:solidFill>
                    <a:srgbClr val="3F6227"/>
                  </a:solidFill>
                  <a:latin typeface="Quicksand"/>
                  <a:ea typeface="Quicksand"/>
                  <a:cs typeface="Quicksand"/>
                  <a:sym typeface="Quicksand"/>
                </a:rPr>
                <a:t>Charting the Way Forward</a:t>
              </a:r>
            </a:p>
          </p:txBody>
        </p:sp>
        <p:sp>
          <p:nvSpPr>
            <p:cNvPr id="10" name="Freeform 11" descr="A black background with white text  Description automatically generated">
              <a:extLst>
                <a:ext uri="{FF2B5EF4-FFF2-40B4-BE49-F238E27FC236}">
                  <a16:creationId xmlns:a16="http://schemas.microsoft.com/office/drawing/2014/main" id="{38547BE6-F5CB-8F0C-7586-1ED66FDE8AEB}"/>
                </a:ext>
              </a:extLst>
            </p:cNvPr>
            <p:cNvSpPr/>
            <p:nvPr/>
          </p:nvSpPr>
          <p:spPr>
            <a:xfrm>
              <a:off x="755201" y="33932"/>
              <a:ext cx="3107228" cy="996410"/>
            </a:xfrm>
            <a:custGeom>
              <a:avLst/>
              <a:gdLst/>
              <a:ahLst/>
              <a:cxnLst/>
              <a:rect l="l" t="t" r="r" b="b"/>
              <a:pathLst>
                <a:path w="3107228" h="996410">
                  <a:moveTo>
                    <a:pt x="0" y="0"/>
                  </a:moveTo>
                  <a:lnTo>
                    <a:pt x="3107228" y="0"/>
                  </a:lnTo>
                  <a:lnTo>
                    <a:pt x="3107228" y="996410"/>
                  </a:lnTo>
                  <a:lnTo>
                    <a:pt x="0" y="996410"/>
                  </a:lnTo>
                  <a:lnTo>
                    <a:pt x="0" y="0"/>
                  </a:lnTo>
                  <a:close/>
                </a:path>
              </a:pathLst>
            </a:custGeom>
            <a:blipFill>
              <a:blip r:embed="rId14"/>
              <a:stretch>
                <a:fillRect/>
              </a:stretch>
            </a:blipFill>
          </p:spPr>
          <p:txBody>
            <a:bodyPr/>
            <a:lstStyle/>
            <a:p>
              <a:endParaRPr lang="en-US"/>
            </a:p>
          </p:txBody>
        </p:sp>
      </p:grpSp>
    </p:spTree>
    <p:extLst>
      <p:ext uri="{BB962C8B-B14F-4D97-AF65-F5344CB8AC3E}">
        <p14:creationId xmlns:p14="http://schemas.microsoft.com/office/powerpoint/2010/main" val="322129110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66" r:id="rId12"/>
  </p:sldLayoutIdLst>
  <p:txStyles>
    <p:titleStyle>
      <a:lvl1pPr algn="l" defTabSz="914400" rtl="0" eaLnBrk="1" latinLnBrk="0" hangingPunct="1">
        <a:lnSpc>
          <a:spcPct val="90000"/>
        </a:lnSpc>
        <a:spcBef>
          <a:spcPct val="0"/>
        </a:spcBef>
        <a:buNone/>
        <a:defRPr sz="5400" kern="1200">
          <a:solidFill>
            <a:schemeClr val="tx1"/>
          </a:solidFill>
          <a:latin typeface="Yeseva One" panose="0200050309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Quicksand Bold"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E423E5C-BC33-58E4-EB09-FCBC2486F382}"/>
              </a:ext>
            </a:extLst>
          </p:cNvPr>
          <p:cNvGrpSpPr/>
          <p:nvPr userDrawn="1"/>
        </p:nvGrpSpPr>
        <p:grpSpPr>
          <a:xfrm>
            <a:off x="0" y="9483598"/>
            <a:ext cx="19959942" cy="955763"/>
            <a:chOff x="0" y="0"/>
            <a:chExt cx="26613257" cy="1274351"/>
          </a:xfrm>
        </p:grpSpPr>
        <p:grpSp>
          <p:nvGrpSpPr>
            <p:cNvPr id="10" name="Group 9">
              <a:extLst>
                <a:ext uri="{FF2B5EF4-FFF2-40B4-BE49-F238E27FC236}">
                  <a16:creationId xmlns:a16="http://schemas.microsoft.com/office/drawing/2014/main" id="{32829C01-8EAE-DE14-3474-8F69701640B0}"/>
                </a:ext>
              </a:extLst>
            </p:cNvPr>
            <p:cNvGrpSpPr/>
            <p:nvPr/>
          </p:nvGrpSpPr>
          <p:grpSpPr>
            <a:xfrm>
              <a:off x="0" y="0"/>
              <a:ext cx="26613257" cy="1274351"/>
              <a:chOff x="0" y="0"/>
              <a:chExt cx="8963433" cy="429206"/>
            </a:xfrm>
          </p:grpSpPr>
          <p:sp>
            <p:nvSpPr>
              <p:cNvPr id="13" name="Freeform 8">
                <a:extLst>
                  <a:ext uri="{FF2B5EF4-FFF2-40B4-BE49-F238E27FC236}">
                    <a16:creationId xmlns:a16="http://schemas.microsoft.com/office/drawing/2014/main" id="{0BCC8B26-22A9-9790-E0BC-7AF487E1A653}"/>
                  </a:ext>
                </a:extLst>
              </p:cNvPr>
              <p:cNvSpPr/>
              <p:nvPr/>
            </p:nvSpPr>
            <p:spPr>
              <a:xfrm>
                <a:off x="0" y="0"/>
                <a:ext cx="8963433" cy="429206"/>
              </a:xfrm>
              <a:custGeom>
                <a:avLst/>
                <a:gdLst/>
                <a:ahLst/>
                <a:cxnLst/>
                <a:rect l="l" t="t" r="r" b="b"/>
                <a:pathLst>
                  <a:path w="8963433" h="429206">
                    <a:moveTo>
                      <a:pt x="0" y="0"/>
                    </a:moveTo>
                    <a:lnTo>
                      <a:pt x="8963433" y="0"/>
                    </a:lnTo>
                    <a:lnTo>
                      <a:pt x="8963433" y="429206"/>
                    </a:lnTo>
                    <a:lnTo>
                      <a:pt x="0" y="429206"/>
                    </a:lnTo>
                    <a:close/>
                  </a:path>
                </a:pathLst>
              </a:custGeom>
              <a:gradFill rotWithShape="1">
                <a:gsLst>
                  <a:gs pos="0">
                    <a:srgbClr val="D9B773">
                      <a:alpha val="90000"/>
                    </a:srgbClr>
                  </a:gs>
                  <a:gs pos="100000">
                    <a:srgbClr val="FFFFFF">
                      <a:alpha val="90000"/>
                    </a:srgbClr>
                  </a:gs>
                </a:gsLst>
                <a:lin ang="0"/>
              </a:gradFill>
            </p:spPr>
            <p:txBody>
              <a:bodyPr/>
              <a:lstStyle/>
              <a:p>
                <a:endParaRPr lang="en-US"/>
              </a:p>
            </p:txBody>
          </p:sp>
          <p:sp>
            <p:nvSpPr>
              <p:cNvPr id="14" name="TextBox 9">
                <a:extLst>
                  <a:ext uri="{FF2B5EF4-FFF2-40B4-BE49-F238E27FC236}">
                    <a16:creationId xmlns:a16="http://schemas.microsoft.com/office/drawing/2014/main" id="{B14116F8-94A8-CBC3-719B-01EEED674B90}"/>
                  </a:ext>
                </a:extLst>
              </p:cNvPr>
              <p:cNvSpPr txBox="1"/>
              <p:nvPr/>
            </p:nvSpPr>
            <p:spPr>
              <a:xfrm>
                <a:off x="0" y="-9525"/>
                <a:ext cx="8963433" cy="438731"/>
              </a:xfrm>
              <a:prstGeom prst="rect">
                <a:avLst/>
              </a:prstGeom>
            </p:spPr>
            <p:txBody>
              <a:bodyPr lIns="80443" tIns="80443" rIns="80443" bIns="80443" rtlCol="0" anchor="ctr"/>
              <a:lstStyle/>
              <a:p>
                <a:pPr algn="ctr">
                  <a:lnSpc>
                    <a:spcPts val="797"/>
                  </a:lnSpc>
                </a:pPr>
                <a:endParaRPr/>
              </a:p>
            </p:txBody>
          </p:sp>
        </p:grpSp>
        <p:sp>
          <p:nvSpPr>
            <p:cNvPr id="11" name="TextBox 10">
              <a:extLst>
                <a:ext uri="{FF2B5EF4-FFF2-40B4-BE49-F238E27FC236}">
                  <a16:creationId xmlns:a16="http://schemas.microsoft.com/office/drawing/2014/main" id="{97137CD3-5597-3921-7E2E-4C876F501B95}"/>
                </a:ext>
              </a:extLst>
            </p:cNvPr>
            <p:cNvSpPr txBox="1"/>
            <p:nvPr/>
          </p:nvSpPr>
          <p:spPr>
            <a:xfrm>
              <a:off x="9569880" y="251686"/>
              <a:ext cx="14009771" cy="579951"/>
            </a:xfrm>
            <a:prstGeom prst="rect">
              <a:avLst/>
            </a:prstGeom>
          </p:spPr>
          <p:txBody>
            <a:bodyPr lIns="0" tIns="0" rIns="0" bIns="0" rtlCol="0" anchor="t">
              <a:spAutoFit/>
            </a:bodyPr>
            <a:lstStyle/>
            <a:p>
              <a:pPr algn="ctr">
                <a:lnSpc>
                  <a:spcPts val="3485"/>
                </a:lnSpc>
              </a:pPr>
              <a:r>
                <a:rPr lang="en-US" sz="3004" b="1" spc="201">
                  <a:solidFill>
                    <a:srgbClr val="3F6227"/>
                  </a:solidFill>
                  <a:latin typeface="Quicksand Bold"/>
                  <a:ea typeface="Quicksand Bold"/>
                  <a:cs typeface="Quicksand Bold"/>
                  <a:sym typeface="Quicksand Bold"/>
                </a:rPr>
                <a:t>Navigating Challenges: </a:t>
              </a:r>
              <a:r>
                <a:rPr lang="en-US" sz="3004" spc="201">
                  <a:solidFill>
                    <a:srgbClr val="3F6227"/>
                  </a:solidFill>
                  <a:latin typeface="Quicksand"/>
                  <a:ea typeface="Quicksand"/>
                  <a:cs typeface="Quicksand"/>
                  <a:sym typeface="Quicksand"/>
                </a:rPr>
                <a:t>Charting the Way Forward</a:t>
              </a:r>
            </a:p>
          </p:txBody>
        </p:sp>
        <p:sp>
          <p:nvSpPr>
            <p:cNvPr id="12" name="Freeform 11" descr="A black background with white text  Description automatically generated">
              <a:extLst>
                <a:ext uri="{FF2B5EF4-FFF2-40B4-BE49-F238E27FC236}">
                  <a16:creationId xmlns:a16="http://schemas.microsoft.com/office/drawing/2014/main" id="{5F83A2F3-019C-B2A6-363B-7E538486F57E}"/>
                </a:ext>
              </a:extLst>
            </p:cNvPr>
            <p:cNvSpPr/>
            <p:nvPr/>
          </p:nvSpPr>
          <p:spPr>
            <a:xfrm>
              <a:off x="755201" y="33932"/>
              <a:ext cx="3107228" cy="996410"/>
            </a:xfrm>
            <a:custGeom>
              <a:avLst/>
              <a:gdLst/>
              <a:ahLst/>
              <a:cxnLst/>
              <a:rect l="l" t="t" r="r" b="b"/>
              <a:pathLst>
                <a:path w="3107228" h="996410">
                  <a:moveTo>
                    <a:pt x="0" y="0"/>
                  </a:moveTo>
                  <a:lnTo>
                    <a:pt x="3107228" y="0"/>
                  </a:lnTo>
                  <a:lnTo>
                    <a:pt x="3107228" y="996410"/>
                  </a:lnTo>
                  <a:lnTo>
                    <a:pt x="0" y="996410"/>
                  </a:lnTo>
                  <a:lnTo>
                    <a:pt x="0" y="0"/>
                  </a:lnTo>
                  <a:close/>
                </a:path>
              </a:pathLst>
            </a:custGeom>
            <a:blipFill>
              <a:blip r:embed="rId13"/>
              <a:stretch>
                <a:fillRect/>
              </a:stretch>
            </a:blipFill>
          </p:spPr>
          <p:txBody>
            <a:bodyPr/>
            <a:lstStyle/>
            <a:p>
              <a:endParaRPr lang="en-US"/>
            </a:p>
          </p:txBody>
        </p:sp>
      </p:grpSp>
      <p:grpSp>
        <p:nvGrpSpPr>
          <p:cNvPr id="16" name="Group 3">
            <a:extLst>
              <a:ext uri="{FF2B5EF4-FFF2-40B4-BE49-F238E27FC236}">
                <a16:creationId xmlns:a16="http://schemas.microsoft.com/office/drawing/2014/main" id="{4C9C9D9E-6255-7644-8EB8-0FDA75804B84}"/>
              </a:ext>
            </a:extLst>
          </p:cNvPr>
          <p:cNvGrpSpPr/>
          <p:nvPr userDrawn="1"/>
        </p:nvGrpSpPr>
        <p:grpSpPr>
          <a:xfrm>
            <a:off x="1768813" y="1050468"/>
            <a:ext cx="14630400" cy="7696200"/>
            <a:chOff x="0" y="0"/>
            <a:chExt cx="19507200" cy="8269813"/>
          </a:xfrm>
        </p:grpSpPr>
        <p:sp>
          <p:nvSpPr>
            <p:cNvPr id="17" name="Freeform 4">
              <a:extLst>
                <a:ext uri="{FF2B5EF4-FFF2-40B4-BE49-F238E27FC236}">
                  <a16:creationId xmlns:a16="http://schemas.microsoft.com/office/drawing/2014/main" id="{8D755027-9B9A-7CF7-6400-D4A1DD465FD3}"/>
                </a:ext>
              </a:extLst>
            </p:cNvPr>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2000"/>
              </a:srgbClr>
            </a:solidFill>
          </p:spPr>
          <p:txBody>
            <a:bodyPr/>
            <a:lstStyle/>
            <a:p>
              <a:endParaRPr lang="en-US" dirty="0"/>
            </a:p>
          </p:txBody>
        </p:sp>
      </p:grpSp>
      <p:sp>
        <p:nvSpPr>
          <p:cNvPr id="18" name="Title Placeholder 1">
            <a:extLst>
              <a:ext uri="{FF2B5EF4-FFF2-40B4-BE49-F238E27FC236}">
                <a16:creationId xmlns:a16="http://schemas.microsoft.com/office/drawing/2014/main" id="{F3B7C659-A176-E6CC-A384-88A026BDB019}"/>
              </a:ext>
            </a:extLst>
          </p:cNvPr>
          <p:cNvSpPr txBox="1">
            <a:spLocks/>
          </p:cNvSpPr>
          <p:nvPr userDrawn="1"/>
        </p:nvSpPr>
        <p:spPr>
          <a:xfrm>
            <a:off x="2089672" y="958976"/>
            <a:ext cx="14418013" cy="16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Yeseva One" panose="02000503090000020004" pitchFamily="2" charset="0"/>
                <a:ea typeface="+mj-ea"/>
                <a:cs typeface="+mj-cs"/>
              </a:defRPr>
            </a:lvl1pPr>
          </a:lstStyle>
          <a:p>
            <a:r>
              <a:rPr lang="en-US" dirty="0">
                <a:solidFill>
                  <a:srgbClr val="3F6227"/>
                </a:solidFill>
              </a:rPr>
              <a:t>Outstanding Graduate</a:t>
            </a:r>
          </a:p>
        </p:txBody>
      </p:sp>
      <p:cxnSp>
        <p:nvCxnSpPr>
          <p:cNvPr id="23" name="Straight Connector 22">
            <a:extLst>
              <a:ext uri="{FF2B5EF4-FFF2-40B4-BE49-F238E27FC236}">
                <a16:creationId xmlns:a16="http://schemas.microsoft.com/office/drawing/2014/main" id="{61845A08-F52D-905D-4FE1-B9B8384166C4}"/>
              </a:ext>
            </a:extLst>
          </p:cNvPr>
          <p:cNvCxnSpPr>
            <a:cxnSpLocks/>
          </p:cNvCxnSpPr>
          <p:nvPr userDrawn="1"/>
        </p:nvCxnSpPr>
        <p:spPr>
          <a:xfrm>
            <a:off x="2209800" y="2171700"/>
            <a:ext cx="13182600" cy="0"/>
          </a:xfrm>
          <a:prstGeom prst="line">
            <a:avLst/>
          </a:prstGeom>
          <a:ln w="28575">
            <a:solidFill>
              <a:srgbClr val="3F622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2482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5400" kern="1200">
          <a:solidFill>
            <a:schemeClr val="tx1"/>
          </a:solidFill>
          <a:latin typeface="Yeseva One" panose="0200050309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Quicksand Bold"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E423E5C-BC33-58E4-EB09-FCBC2486F382}"/>
              </a:ext>
            </a:extLst>
          </p:cNvPr>
          <p:cNvGrpSpPr/>
          <p:nvPr userDrawn="1"/>
        </p:nvGrpSpPr>
        <p:grpSpPr>
          <a:xfrm>
            <a:off x="0" y="9483598"/>
            <a:ext cx="19959942" cy="955763"/>
            <a:chOff x="0" y="0"/>
            <a:chExt cx="26613257" cy="1274351"/>
          </a:xfrm>
        </p:grpSpPr>
        <p:grpSp>
          <p:nvGrpSpPr>
            <p:cNvPr id="10" name="Group 9">
              <a:extLst>
                <a:ext uri="{FF2B5EF4-FFF2-40B4-BE49-F238E27FC236}">
                  <a16:creationId xmlns:a16="http://schemas.microsoft.com/office/drawing/2014/main" id="{32829C01-8EAE-DE14-3474-8F69701640B0}"/>
                </a:ext>
              </a:extLst>
            </p:cNvPr>
            <p:cNvGrpSpPr/>
            <p:nvPr/>
          </p:nvGrpSpPr>
          <p:grpSpPr>
            <a:xfrm>
              <a:off x="0" y="0"/>
              <a:ext cx="26613257" cy="1274351"/>
              <a:chOff x="0" y="0"/>
              <a:chExt cx="8963433" cy="429206"/>
            </a:xfrm>
          </p:grpSpPr>
          <p:sp>
            <p:nvSpPr>
              <p:cNvPr id="13" name="Freeform 8">
                <a:extLst>
                  <a:ext uri="{FF2B5EF4-FFF2-40B4-BE49-F238E27FC236}">
                    <a16:creationId xmlns:a16="http://schemas.microsoft.com/office/drawing/2014/main" id="{0BCC8B26-22A9-9790-E0BC-7AF487E1A653}"/>
                  </a:ext>
                </a:extLst>
              </p:cNvPr>
              <p:cNvSpPr/>
              <p:nvPr/>
            </p:nvSpPr>
            <p:spPr>
              <a:xfrm>
                <a:off x="0" y="0"/>
                <a:ext cx="8963433" cy="429206"/>
              </a:xfrm>
              <a:custGeom>
                <a:avLst/>
                <a:gdLst/>
                <a:ahLst/>
                <a:cxnLst/>
                <a:rect l="l" t="t" r="r" b="b"/>
                <a:pathLst>
                  <a:path w="8963433" h="429206">
                    <a:moveTo>
                      <a:pt x="0" y="0"/>
                    </a:moveTo>
                    <a:lnTo>
                      <a:pt x="8963433" y="0"/>
                    </a:lnTo>
                    <a:lnTo>
                      <a:pt x="8963433" y="429206"/>
                    </a:lnTo>
                    <a:lnTo>
                      <a:pt x="0" y="429206"/>
                    </a:lnTo>
                    <a:close/>
                  </a:path>
                </a:pathLst>
              </a:custGeom>
              <a:gradFill rotWithShape="1">
                <a:gsLst>
                  <a:gs pos="0">
                    <a:srgbClr val="D9B773">
                      <a:alpha val="90000"/>
                    </a:srgbClr>
                  </a:gs>
                  <a:gs pos="100000">
                    <a:srgbClr val="FFFFFF">
                      <a:alpha val="90000"/>
                    </a:srgbClr>
                  </a:gs>
                </a:gsLst>
                <a:lin ang="0"/>
              </a:gradFill>
            </p:spPr>
            <p:txBody>
              <a:bodyPr/>
              <a:lstStyle/>
              <a:p>
                <a:endParaRPr lang="en-US"/>
              </a:p>
            </p:txBody>
          </p:sp>
          <p:sp>
            <p:nvSpPr>
              <p:cNvPr id="14" name="TextBox 9">
                <a:extLst>
                  <a:ext uri="{FF2B5EF4-FFF2-40B4-BE49-F238E27FC236}">
                    <a16:creationId xmlns:a16="http://schemas.microsoft.com/office/drawing/2014/main" id="{B14116F8-94A8-CBC3-719B-01EEED674B90}"/>
                  </a:ext>
                </a:extLst>
              </p:cNvPr>
              <p:cNvSpPr txBox="1"/>
              <p:nvPr/>
            </p:nvSpPr>
            <p:spPr>
              <a:xfrm>
                <a:off x="0" y="-9525"/>
                <a:ext cx="8963433" cy="438731"/>
              </a:xfrm>
              <a:prstGeom prst="rect">
                <a:avLst/>
              </a:prstGeom>
            </p:spPr>
            <p:txBody>
              <a:bodyPr lIns="80443" tIns="80443" rIns="80443" bIns="80443" rtlCol="0" anchor="ctr"/>
              <a:lstStyle/>
              <a:p>
                <a:pPr algn="ctr">
                  <a:lnSpc>
                    <a:spcPts val="797"/>
                  </a:lnSpc>
                </a:pPr>
                <a:endParaRPr/>
              </a:p>
            </p:txBody>
          </p:sp>
        </p:grpSp>
        <p:sp>
          <p:nvSpPr>
            <p:cNvPr id="11" name="TextBox 10">
              <a:extLst>
                <a:ext uri="{FF2B5EF4-FFF2-40B4-BE49-F238E27FC236}">
                  <a16:creationId xmlns:a16="http://schemas.microsoft.com/office/drawing/2014/main" id="{97137CD3-5597-3921-7E2E-4C876F501B95}"/>
                </a:ext>
              </a:extLst>
            </p:cNvPr>
            <p:cNvSpPr txBox="1"/>
            <p:nvPr/>
          </p:nvSpPr>
          <p:spPr>
            <a:xfrm>
              <a:off x="9569880" y="251686"/>
              <a:ext cx="14009771" cy="579951"/>
            </a:xfrm>
            <a:prstGeom prst="rect">
              <a:avLst/>
            </a:prstGeom>
          </p:spPr>
          <p:txBody>
            <a:bodyPr lIns="0" tIns="0" rIns="0" bIns="0" rtlCol="0" anchor="t">
              <a:spAutoFit/>
            </a:bodyPr>
            <a:lstStyle/>
            <a:p>
              <a:pPr algn="ctr">
                <a:lnSpc>
                  <a:spcPts val="3485"/>
                </a:lnSpc>
              </a:pPr>
              <a:r>
                <a:rPr lang="en-US" sz="3004" b="1" spc="201">
                  <a:solidFill>
                    <a:srgbClr val="3F6227"/>
                  </a:solidFill>
                  <a:latin typeface="Quicksand Bold"/>
                  <a:ea typeface="Quicksand Bold"/>
                  <a:cs typeface="Quicksand Bold"/>
                  <a:sym typeface="Quicksand Bold"/>
                </a:rPr>
                <a:t>Navigating Challenges: </a:t>
              </a:r>
              <a:r>
                <a:rPr lang="en-US" sz="3004" spc="201">
                  <a:solidFill>
                    <a:srgbClr val="3F6227"/>
                  </a:solidFill>
                  <a:latin typeface="Quicksand"/>
                  <a:ea typeface="Quicksand"/>
                  <a:cs typeface="Quicksand"/>
                  <a:sym typeface="Quicksand"/>
                </a:rPr>
                <a:t>Charting the Way Forward</a:t>
              </a:r>
            </a:p>
          </p:txBody>
        </p:sp>
        <p:sp>
          <p:nvSpPr>
            <p:cNvPr id="12" name="Freeform 11" descr="A black background with white text  Description automatically generated">
              <a:extLst>
                <a:ext uri="{FF2B5EF4-FFF2-40B4-BE49-F238E27FC236}">
                  <a16:creationId xmlns:a16="http://schemas.microsoft.com/office/drawing/2014/main" id="{5F83A2F3-019C-B2A6-363B-7E538486F57E}"/>
                </a:ext>
              </a:extLst>
            </p:cNvPr>
            <p:cNvSpPr/>
            <p:nvPr/>
          </p:nvSpPr>
          <p:spPr>
            <a:xfrm>
              <a:off x="755201" y="33932"/>
              <a:ext cx="3107228" cy="996410"/>
            </a:xfrm>
            <a:custGeom>
              <a:avLst/>
              <a:gdLst/>
              <a:ahLst/>
              <a:cxnLst/>
              <a:rect l="l" t="t" r="r" b="b"/>
              <a:pathLst>
                <a:path w="3107228" h="996410">
                  <a:moveTo>
                    <a:pt x="0" y="0"/>
                  </a:moveTo>
                  <a:lnTo>
                    <a:pt x="3107228" y="0"/>
                  </a:lnTo>
                  <a:lnTo>
                    <a:pt x="3107228" y="996410"/>
                  </a:lnTo>
                  <a:lnTo>
                    <a:pt x="0" y="996410"/>
                  </a:lnTo>
                  <a:lnTo>
                    <a:pt x="0" y="0"/>
                  </a:lnTo>
                  <a:close/>
                </a:path>
              </a:pathLst>
            </a:custGeom>
            <a:blipFill>
              <a:blip r:embed="rId13"/>
              <a:stretch>
                <a:fillRect/>
              </a:stretch>
            </a:blipFill>
          </p:spPr>
          <p:txBody>
            <a:bodyPr/>
            <a:lstStyle/>
            <a:p>
              <a:endParaRPr lang="en-US"/>
            </a:p>
          </p:txBody>
        </p:sp>
      </p:grpSp>
      <p:grpSp>
        <p:nvGrpSpPr>
          <p:cNvPr id="16" name="Group 3">
            <a:extLst>
              <a:ext uri="{FF2B5EF4-FFF2-40B4-BE49-F238E27FC236}">
                <a16:creationId xmlns:a16="http://schemas.microsoft.com/office/drawing/2014/main" id="{4C9C9D9E-6255-7644-8EB8-0FDA75804B84}"/>
              </a:ext>
            </a:extLst>
          </p:cNvPr>
          <p:cNvGrpSpPr/>
          <p:nvPr userDrawn="1"/>
        </p:nvGrpSpPr>
        <p:grpSpPr>
          <a:xfrm>
            <a:off x="1768813" y="1050468"/>
            <a:ext cx="14630400" cy="7696200"/>
            <a:chOff x="0" y="0"/>
            <a:chExt cx="19507200" cy="8269813"/>
          </a:xfrm>
        </p:grpSpPr>
        <p:sp>
          <p:nvSpPr>
            <p:cNvPr id="17" name="Freeform 4">
              <a:extLst>
                <a:ext uri="{FF2B5EF4-FFF2-40B4-BE49-F238E27FC236}">
                  <a16:creationId xmlns:a16="http://schemas.microsoft.com/office/drawing/2014/main" id="{8D755027-9B9A-7CF7-6400-D4A1DD465FD3}"/>
                </a:ext>
              </a:extLst>
            </p:cNvPr>
            <p:cNvSpPr/>
            <p:nvPr/>
          </p:nvSpPr>
          <p:spPr>
            <a:xfrm>
              <a:off x="0" y="0"/>
              <a:ext cx="19507200" cy="8269859"/>
            </a:xfrm>
            <a:custGeom>
              <a:avLst/>
              <a:gdLst/>
              <a:ahLst/>
              <a:cxnLst/>
              <a:rect l="l" t="t" r="r" b="b"/>
              <a:pathLst>
                <a:path w="19507200" h="8269859">
                  <a:moveTo>
                    <a:pt x="0" y="0"/>
                  </a:moveTo>
                  <a:lnTo>
                    <a:pt x="19507200" y="0"/>
                  </a:lnTo>
                  <a:lnTo>
                    <a:pt x="19507200" y="8269859"/>
                  </a:lnTo>
                  <a:lnTo>
                    <a:pt x="0" y="8269859"/>
                  </a:lnTo>
                  <a:close/>
                </a:path>
              </a:pathLst>
            </a:custGeom>
            <a:solidFill>
              <a:srgbClr val="FFFFFF">
                <a:alpha val="72000"/>
              </a:srgbClr>
            </a:solidFill>
          </p:spPr>
          <p:txBody>
            <a:bodyPr/>
            <a:lstStyle/>
            <a:p>
              <a:endParaRPr lang="en-US" dirty="0"/>
            </a:p>
          </p:txBody>
        </p:sp>
      </p:grpSp>
      <p:sp>
        <p:nvSpPr>
          <p:cNvPr id="18" name="Title Placeholder 1">
            <a:extLst>
              <a:ext uri="{FF2B5EF4-FFF2-40B4-BE49-F238E27FC236}">
                <a16:creationId xmlns:a16="http://schemas.microsoft.com/office/drawing/2014/main" id="{F3B7C659-A176-E6CC-A384-88A026BDB019}"/>
              </a:ext>
            </a:extLst>
          </p:cNvPr>
          <p:cNvSpPr txBox="1">
            <a:spLocks/>
          </p:cNvSpPr>
          <p:nvPr userDrawn="1"/>
        </p:nvSpPr>
        <p:spPr>
          <a:xfrm>
            <a:off x="2089672" y="958976"/>
            <a:ext cx="14418013" cy="16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Yeseva One" panose="02000503090000020004" pitchFamily="2" charset="0"/>
                <a:ea typeface="+mj-ea"/>
                <a:cs typeface="+mj-cs"/>
              </a:defRPr>
            </a:lvl1pPr>
          </a:lstStyle>
          <a:p>
            <a:r>
              <a:rPr lang="en-US" dirty="0">
                <a:solidFill>
                  <a:schemeClr val="tx1"/>
                </a:solidFill>
              </a:rPr>
              <a:t>Famous Alumni</a:t>
            </a:r>
          </a:p>
        </p:txBody>
      </p:sp>
      <p:cxnSp>
        <p:nvCxnSpPr>
          <p:cNvPr id="23" name="Straight Connector 22">
            <a:extLst>
              <a:ext uri="{FF2B5EF4-FFF2-40B4-BE49-F238E27FC236}">
                <a16:creationId xmlns:a16="http://schemas.microsoft.com/office/drawing/2014/main" id="{61845A08-F52D-905D-4FE1-B9B8384166C4}"/>
              </a:ext>
            </a:extLst>
          </p:cNvPr>
          <p:cNvCxnSpPr>
            <a:cxnSpLocks/>
          </p:cNvCxnSpPr>
          <p:nvPr userDrawn="1"/>
        </p:nvCxnSpPr>
        <p:spPr>
          <a:xfrm>
            <a:off x="2209800" y="2171700"/>
            <a:ext cx="1066800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731172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5400" kern="1200">
          <a:solidFill>
            <a:schemeClr val="tx1"/>
          </a:solidFill>
          <a:latin typeface="Yeseva One" panose="0200050309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Quicksand Bold"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Quicksand Bold"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1729C67E-EFE9-5D2E-8DF0-0B8F1D3D89D9}"/>
              </a:ext>
            </a:extLst>
          </p:cNvPr>
          <p:cNvSpPr txBox="1"/>
          <p:nvPr/>
        </p:nvSpPr>
        <p:spPr>
          <a:xfrm>
            <a:off x="2304278" y="2933700"/>
            <a:ext cx="13679442" cy="826573"/>
          </a:xfrm>
          <a:prstGeom prst="rect">
            <a:avLst/>
          </a:prstGeom>
        </p:spPr>
        <p:txBody>
          <a:bodyPr lIns="0" tIns="0" rIns="0" bIns="0" rtlCol="0" anchor="t">
            <a:spAutoFit/>
          </a:bodyPr>
          <a:lstStyle/>
          <a:p>
            <a:pPr algn="ctr">
              <a:lnSpc>
                <a:spcPts val="6216"/>
              </a:lnSpc>
            </a:pPr>
            <a:r>
              <a:rPr lang="en-US" sz="7200" spc="-138" dirty="0">
                <a:solidFill>
                  <a:srgbClr val="000000"/>
                </a:solidFill>
                <a:latin typeface="Yeseva One"/>
                <a:ea typeface="Yeseva One"/>
                <a:cs typeface="Yeseva One"/>
                <a:sym typeface="Yeseva One"/>
              </a:rPr>
              <a:t>DEAC 2025 Awards Program</a:t>
            </a:r>
          </a:p>
        </p:txBody>
      </p:sp>
      <p:sp>
        <p:nvSpPr>
          <p:cNvPr id="5" name="TextBox 14">
            <a:extLst>
              <a:ext uri="{FF2B5EF4-FFF2-40B4-BE49-F238E27FC236}">
                <a16:creationId xmlns:a16="http://schemas.microsoft.com/office/drawing/2014/main" id="{D64B6DF0-2D38-3839-8519-E23F092590A2}"/>
              </a:ext>
            </a:extLst>
          </p:cNvPr>
          <p:cNvSpPr txBox="1"/>
          <p:nvPr/>
        </p:nvSpPr>
        <p:spPr>
          <a:xfrm>
            <a:off x="4393557" y="4838700"/>
            <a:ext cx="9500883" cy="1310872"/>
          </a:xfrm>
          <a:prstGeom prst="rect">
            <a:avLst/>
          </a:prstGeom>
        </p:spPr>
        <p:txBody>
          <a:bodyPr lIns="0" tIns="0" rIns="0" bIns="0" rtlCol="0" anchor="t">
            <a:spAutoFit/>
          </a:bodyPr>
          <a:lstStyle/>
          <a:p>
            <a:pPr algn="l">
              <a:lnSpc>
                <a:spcPts val="3438"/>
              </a:lnSpc>
              <a:spcBef>
                <a:spcPct val="0"/>
              </a:spcBef>
            </a:pPr>
            <a:r>
              <a:rPr lang="en-US" sz="4400" b="1" dirty="0">
                <a:solidFill>
                  <a:srgbClr val="000000"/>
                </a:solidFill>
                <a:latin typeface="Quicksand Bold"/>
                <a:ea typeface="Quicksand Bold"/>
                <a:cs typeface="Quicksand Bold"/>
                <a:sym typeface="Quicksand Bold"/>
              </a:rPr>
              <a:t>Congratulations to Outstanding</a:t>
            </a:r>
          </a:p>
          <a:p>
            <a:pPr algn="l">
              <a:lnSpc>
                <a:spcPts val="3438"/>
              </a:lnSpc>
              <a:spcBef>
                <a:spcPct val="0"/>
              </a:spcBef>
            </a:pPr>
            <a:endParaRPr lang="en-US" sz="4400" b="1" dirty="0">
              <a:solidFill>
                <a:srgbClr val="000000"/>
              </a:solidFill>
              <a:latin typeface="Quicksand Bold"/>
              <a:ea typeface="Quicksand Bold"/>
              <a:cs typeface="Quicksand Bold"/>
              <a:sym typeface="Quicksand Bold"/>
            </a:endParaRPr>
          </a:p>
          <a:p>
            <a:pPr algn="l">
              <a:lnSpc>
                <a:spcPts val="3438"/>
              </a:lnSpc>
              <a:spcBef>
                <a:spcPct val="0"/>
              </a:spcBef>
            </a:pPr>
            <a:r>
              <a:rPr lang="en-US" sz="4400" b="1" dirty="0">
                <a:solidFill>
                  <a:srgbClr val="000000"/>
                </a:solidFill>
                <a:latin typeface="Quicksand Bold"/>
                <a:ea typeface="Quicksand Bold"/>
                <a:cs typeface="Quicksand Bold"/>
                <a:sym typeface="Quicksand Bold"/>
              </a:rPr>
              <a:t> Graduates and Famous Alumni!</a:t>
            </a:r>
          </a:p>
        </p:txBody>
      </p:sp>
    </p:spTree>
    <p:extLst>
      <p:ext uri="{BB962C8B-B14F-4D97-AF65-F5344CB8AC3E}">
        <p14:creationId xmlns:p14="http://schemas.microsoft.com/office/powerpoint/2010/main" val="1164768304"/>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F913F-8D55-7FC0-751E-97DE67273E8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0B4DB5-2CA7-EFF3-7417-C4F2994F3FFB}"/>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Sajad Shakoor</a:t>
            </a:r>
          </a:p>
        </p:txBody>
      </p:sp>
      <p:sp>
        <p:nvSpPr>
          <p:cNvPr id="3" name="TextBox 2">
            <a:extLst>
              <a:ext uri="{FF2B5EF4-FFF2-40B4-BE49-F238E27FC236}">
                <a16:creationId xmlns:a16="http://schemas.microsoft.com/office/drawing/2014/main" id="{DAAA2333-4776-2558-51E3-7A4B00D02B1F}"/>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Western Institute for Social Research</a:t>
            </a:r>
          </a:p>
        </p:txBody>
      </p:sp>
      <p:sp>
        <p:nvSpPr>
          <p:cNvPr id="4" name="TextBox 3">
            <a:extLst>
              <a:ext uri="{FF2B5EF4-FFF2-40B4-BE49-F238E27FC236}">
                <a16:creationId xmlns:a16="http://schemas.microsoft.com/office/drawing/2014/main" id="{BBEDFA44-3230-2C34-80B4-449A9B413753}"/>
              </a:ext>
            </a:extLst>
          </p:cNvPr>
          <p:cNvSpPr txBox="1"/>
          <p:nvPr/>
        </p:nvSpPr>
        <p:spPr>
          <a:xfrm>
            <a:off x="2584704" y="4540415"/>
            <a:ext cx="8159496" cy="3046988"/>
          </a:xfrm>
          <a:prstGeom prst="rect">
            <a:avLst/>
          </a:prstGeom>
          <a:noFill/>
        </p:spPr>
        <p:txBody>
          <a:bodyPr wrap="square" rtlCol="0">
            <a:spAutoFit/>
          </a:bodyPr>
          <a:lstStyle/>
          <a:p>
            <a:r>
              <a:rPr lang="en-US" sz="3200" dirty="0">
                <a:latin typeface="Quicksand Book" panose="02070303000000060000" pitchFamily="18" charset="0"/>
              </a:rPr>
              <a:t>“Education not only helps us recognize our God-given human potential but also empowers us to explore, realize, and harness it—transforming ourselves into agents of change in service to humanity.”</a:t>
            </a:r>
          </a:p>
        </p:txBody>
      </p:sp>
      <p:pic>
        <p:nvPicPr>
          <p:cNvPr id="6" name="Picture 5" descr="A person in a suit&#10;&#10;AI-generated content may be incorrect.">
            <a:extLst>
              <a:ext uri="{FF2B5EF4-FFF2-40B4-BE49-F238E27FC236}">
                <a16:creationId xmlns:a16="http://schemas.microsoft.com/office/drawing/2014/main" id="{6D1F0B61-98B4-9968-5CF7-03496F8F5EB2}"/>
              </a:ext>
            </a:extLst>
          </p:cNvPr>
          <p:cNvPicPr>
            <a:picLocks noChangeAspect="1"/>
          </p:cNvPicPr>
          <p:nvPr/>
        </p:nvPicPr>
        <p:blipFill>
          <a:blip r:embed="rId2" cstate="print">
            <a:extLst>
              <a:ext uri="{28A0092B-C50C-407E-A947-70E740481C1C}">
                <a14:useLocalDpi xmlns:a14="http://schemas.microsoft.com/office/drawing/2010/main" val="0"/>
              </a:ext>
            </a:extLst>
          </a:blip>
          <a:srcRect l="13136" r="8882"/>
          <a:stretch/>
        </p:blipFill>
        <p:spPr>
          <a:xfrm>
            <a:off x="11734800" y="2660006"/>
            <a:ext cx="5277556" cy="6477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514790"/>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9D21B-EF14-6470-46E4-701CA895E828}"/>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Jordyn Zimmerman</a:t>
            </a:r>
          </a:p>
        </p:txBody>
      </p:sp>
      <p:sp>
        <p:nvSpPr>
          <p:cNvPr id="3" name="TextBox 2">
            <a:extLst>
              <a:ext uri="{FF2B5EF4-FFF2-40B4-BE49-F238E27FC236}">
                <a16:creationId xmlns:a16="http://schemas.microsoft.com/office/drawing/2014/main" id="{D36CE9E6-F20D-D103-3901-2A5DA89A7184}"/>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Quantic School of Business and Technology</a:t>
            </a:r>
          </a:p>
        </p:txBody>
      </p:sp>
      <p:sp>
        <p:nvSpPr>
          <p:cNvPr id="4" name="TextBox 3">
            <a:extLst>
              <a:ext uri="{FF2B5EF4-FFF2-40B4-BE49-F238E27FC236}">
                <a16:creationId xmlns:a16="http://schemas.microsoft.com/office/drawing/2014/main" id="{1559C64D-BE3D-9B2B-D759-FE0AC2109605}"/>
              </a:ext>
            </a:extLst>
          </p:cNvPr>
          <p:cNvSpPr txBox="1"/>
          <p:nvPr/>
        </p:nvSpPr>
        <p:spPr>
          <a:xfrm>
            <a:off x="2604920" y="4333731"/>
            <a:ext cx="9448800" cy="3554819"/>
          </a:xfrm>
          <a:prstGeom prst="rect">
            <a:avLst/>
          </a:prstGeom>
          <a:noFill/>
        </p:spPr>
        <p:txBody>
          <a:bodyPr wrap="square" rtlCol="0">
            <a:spAutoFit/>
          </a:bodyPr>
          <a:lstStyle/>
          <a:p>
            <a:r>
              <a:rPr lang="en-US" sz="2500" dirty="0">
                <a:latin typeface="Quicksand Book" panose="02070303000000060000" pitchFamily="18" charset="0"/>
              </a:rPr>
              <a:t>“Exclusion is a feeling that everyone knows or can relate to. When people are excluded by any design at all, it contributes to a piece of our belonging in the world. In contrast, when we have access to innovative tools or opportunities that enable connection and belonging, it's often life changing. So I hope to continue making our communities more accessible and inclusive, especially for those of us who are historically left out of spaces, products, and conversations.”</a:t>
            </a:r>
          </a:p>
        </p:txBody>
      </p:sp>
      <p:pic>
        <p:nvPicPr>
          <p:cNvPr id="6" name="Picture 5" descr="A person with brown hair wearing a pink jacket&#10;&#10;AI-generated content may be incorrect.">
            <a:extLst>
              <a:ext uri="{FF2B5EF4-FFF2-40B4-BE49-F238E27FC236}">
                <a16:creationId xmlns:a16="http://schemas.microsoft.com/office/drawing/2014/main" id="{ACA91A5B-8362-9966-ECA0-2231387287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0600" y="3009900"/>
            <a:ext cx="4724400" cy="59049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3010415"/>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1C378-2004-6C21-C2AC-918A7BFC20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BEFF1C-B11C-1CA7-D51B-C621C0498774}"/>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Gaby Hagler</a:t>
            </a:r>
          </a:p>
        </p:txBody>
      </p:sp>
      <p:sp>
        <p:nvSpPr>
          <p:cNvPr id="3" name="TextBox 2">
            <a:extLst>
              <a:ext uri="{FF2B5EF4-FFF2-40B4-BE49-F238E27FC236}">
                <a16:creationId xmlns:a16="http://schemas.microsoft.com/office/drawing/2014/main" id="{B8EA8E4A-654D-5F9D-A7FC-87227E32DA3C}"/>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Quantic School of Business and Technology</a:t>
            </a:r>
          </a:p>
        </p:txBody>
      </p:sp>
      <p:sp>
        <p:nvSpPr>
          <p:cNvPr id="4" name="TextBox 3">
            <a:extLst>
              <a:ext uri="{FF2B5EF4-FFF2-40B4-BE49-F238E27FC236}">
                <a16:creationId xmlns:a16="http://schemas.microsoft.com/office/drawing/2014/main" id="{FE2DD433-E505-4ABE-4FBE-00B44ECB21BB}"/>
              </a:ext>
            </a:extLst>
          </p:cNvPr>
          <p:cNvSpPr txBox="1"/>
          <p:nvPr/>
        </p:nvSpPr>
        <p:spPr>
          <a:xfrm>
            <a:off x="2584704" y="4587647"/>
            <a:ext cx="9663280" cy="3046988"/>
          </a:xfrm>
          <a:prstGeom prst="rect">
            <a:avLst/>
          </a:prstGeom>
          <a:noFill/>
        </p:spPr>
        <p:txBody>
          <a:bodyPr wrap="square" rtlCol="0">
            <a:spAutoFit/>
          </a:bodyPr>
          <a:lstStyle/>
          <a:p>
            <a:r>
              <a:rPr lang="en-US" sz="3200" dirty="0">
                <a:latin typeface="Quicksand Book" panose="02070303000000060000" pitchFamily="18" charset="0"/>
              </a:rPr>
              <a:t>“Success isn’t about choosing one path—it’s about building bridges between them. Growth happens when we stay curious, challenge assumptions, and embrace the unexpected intersections where innovation and transformation thrive.”</a:t>
            </a:r>
          </a:p>
        </p:txBody>
      </p:sp>
      <p:pic>
        <p:nvPicPr>
          <p:cNvPr id="6" name="Picture 5" descr="A person with long hair&#10;&#10;AI-generated content may be incorrect.">
            <a:extLst>
              <a:ext uri="{FF2B5EF4-FFF2-40B4-BE49-F238E27FC236}">
                <a16:creationId xmlns:a16="http://schemas.microsoft.com/office/drawing/2014/main" id="{0D332631-8571-5B4B-B9EA-3EB0F03B44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984" y="2679892"/>
            <a:ext cx="4514085" cy="62736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7025277"/>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24F78-B11A-BC8F-0334-E0648BA6A0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819F51-A0C4-DFA2-7008-68B28D94B0A9}"/>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Angelica Torres	</a:t>
            </a:r>
          </a:p>
        </p:txBody>
      </p:sp>
      <p:sp>
        <p:nvSpPr>
          <p:cNvPr id="3" name="TextBox 2">
            <a:extLst>
              <a:ext uri="{FF2B5EF4-FFF2-40B4-BE49-F238E27FC236}">
                <a16:creationId xmlns:a16="http://schemas.microsoft.com/office/drawing/2014/main" id="{86785ADC-C96A-E52F-673A-6570DFBD74A0}"/>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Doral College</a:t>
            </a:r>
          </a:p>
        </p:txBody>
      </p:sp>
      <p:sp>
        <p:nvSpPr>
          <p:cNvPr id="4" name="TextBox 3">
            <a:extLst>
              <a:ext uri="{FF2B5EF4-FFF2-40B4-BE49-F238E27FC236}">
                <a16:creationId xmlns:a16="http://schemas.microsoft.com/office/drawing/2014/main" id="{57F62FFF-0395-F962-552C-C1BBBC6E6F5B}"/>
              </a:ext>
            </a:extLst>
          </p:cNvPr>
          <p:cNvSpPr txBox="1"/>
          <p:nvPr/>
        </p:nvSpPr>
        <p:spPr>
          <a:xfrm>
            <a:off x="2584704" y="4587647"/>
            <a:ext cx="8311896" cy="3323987"/>
          </a:xfrm>
          <a:prstGeom prst="rect">
            <a:avLst/>
          </a:prstGeom>
          <a:noFill/>
        </p:spPr>
        <p:txBody>
          <a:bodyPr wrap="square" rtlCol="0">
            <a:spAutoFit/>
          </a:bodyPr>
          <a:lstStyle/>
          <a:p>
            <a:r>
              <a:rPr lang="en-US" sz="3000" dirty="0">
                <a:latin typeface="Quicksand Book" panose="02070303000000060000" pitchFamily="18" charset="0"/>
              </a:rPr>
              <a:t>“Teaching is more than a profession—it’s a calling. Every child deserves a champion, and I strive to be that person in my classroom every day. Doral College gave me the tools to turn my passion into purpose, and I am forever grateful for the impact it has had on my journey.”</a:t>
            </a:r>
          </a:p>
        </p:txBody>
      </p:sp>
      <p:pic>
        <p:nvPicPr>
          <p:cNvPr id="6" name="Picture 5" descr="A person standing in front of a wall with balloons and a wall of balloons&#10;&#10;AI-generated content may be incorrect.">
            <a:extLst>
              <a:ext uri="{FF2B5EF4-FFF2-40B4-BE49-F238E27FC236}">
                <a16:creationId xmlns:a16="http://schemas.microsoft.com/office/drawing/2014/main" id="{45B1D690-EF96-F2E8-0195-831E7EBC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0" y="2672070"/>
            <a:ext cx="5581353" cy="55813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1502050"/>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E004D-183B-3C16-B4F6-C48C177495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A71B62C-C91F-A327-5E8E-DD708381A878}"/>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Thomas Kelley</a:t>
            </a:r>
          </a:p>
        </p:txBody>
      </p:sp>
      <p:sp>
        <p:nvSpPr>
          <p:cNvPr id="5" name="TextBox 4">
            <a:extLst>
              <a:ext uri="{FF2B5EF4-FFF2-40B4-BE49-F238E27FC236}">
                <a16:creationId xmlns:a16="http://schemas.microsoft.com/office/drawing/2014/main" id="{7097522E-6666-D72E-B7CA-8980801ACFFA}"/>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Citizens High School</a:t>
            </a:r>
          </a:p>
        </p:txBody>
      </p:sp>
      <p:sp>
        <p:nvSpPr>
          <p:cNvPr id="6" name="TextBox 5">
            <a:extLst>
              <a:ext uri="{FF2B5EF4-FFF2-40B4-BE49-F238E27FC236}">
                <a16:creationId xmlns:a16="http://schemas.microsoft.com/office/drawing/2014/main" id="{F67024B2-5B19-70FC-A78D-B7B473448AFC}"/>
              </a:ext>
            </a:extLst>
          </p:cNvPr>
          <p:cNvSpPr txBox="1"/>
          <p:nvPr/>
        </p:nvSpPr>
        <p:spPr>
          <a:xfrm>
            <a:off x="2615806" y="4457700"/>
            <a:ext cx="9150096" cy="3970318"/>
          </a:xfrm>
          <a:prstGeom prst="rect">
            <a:avLst/>
          </a:prstGeom>
          <a:noFill/>
        </p:spPr>
        <p:txBody>
          <a:bodyPr wrap="square" rtlCol="0">
            <a:spAutoFit/>
          </a:bodyPr>
          <a:lstStyle/>
          <a:p>
            <a:r>
              <a:rPr lang="en-US" sz="3600" dirty="0">
                <a:latin typeface="Quicksand Book" panose="02070303000000060000" pitchFamily="18" charset="0"/>
              </a:rPr>
              <a:t>“School isn’t just about graduating—it’s about finding a way to make it work for you. Once I had the flexibility and support I needed, everything changed. Success is about having the right opportunities and making the most of them.”</a:t>
            </a:r>
          </a:p>
        </p:txBody>
      </p:sp>
      <p:pic>
        <p:nvPicPr>
          <p:cNvPr id="8" name="Picture 7" descr="A person smiling for the camera&#10;&#10;AI-generated content may be incorrect.">
            <a:extLst>
              <a:ext uri="{FF2B5EF4-FFF2-40B4-BE49-F238E27FC236}">
                <a16:creationId xmlns:a16="http://schemas.microsoft.com/office/drawing/2014/main" id="{6DA67073-5E54-C54C-0A5D-B319662F4B27}"/>
              </a:ext>
            </a:extLst>
          </p:cNvPr>
          <p:cNvPicPr>
            <a:picLocks noChangeAspect="1"/>
          </p:cNvPicPr>
          <p:nvPr/>
        </p:nvPicPr>
        <p:blipFill>
          <a:blip r:embed="rId2">
            <a:extLst>
              <a:ext uri="{28A0092B-C50C-407E-A947-70E740481C1C}">
                <a14:useLocalDpi xmlns:a14="http://schemas.microsoft.com/office/drawing/2010/main" val="0"/>
              </a:ext>
            </a:extLst>
          </a:blip>
          <a:srcRect l="1667" t="1221" r="1667" b="1102"/>
          <a:stretch/>
        </p:blipFill>
        <p:spPr>
          <a:xfrm>
            <a:off x="12801600" y="2660006"/>
            <a:ext cx="3982711" cy="54933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4831434"/>
      </p:ext>
    </p:extLst>
  </p:cSld>
  <p:clrMapOvr>
    <a:masterClrMapping/>
  </p:clrMapOvr>
  <p:transition spd="med" advClick="0" advTm="1000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4A65A-D24A-6B4E-0178-EAF4AAD46D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122EA4-1496-C407-8BC2-B764DFA0397E}"/>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Rev. Amanda Blue</a:t>
            </a:r>
          </a:p>
        </p:txBody>
      </p:sp>
      <p:sp>
        <p:nvSpPr>
          <p:cNvPr id="3" name="TextBox 2">
            <a:extLst>
              <a:ext uri="{FF2B5EF4-FFF2-40B4-BE49-F238E27FC236}">
                <a16:creationId xmlns:a16="http://schemas.microsoft.com/office/drawing/2014/main" id="{1A95AA78-E00C-E17B-F7F3-3E7A9836AB8F}"/>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Clinical Pastoral Education International </a:t>
            </a:r>
          </a:p>
        </p:txBody>
      </p:sp>
      <p:sp>
        <p:nvSpPr>
          <p:cNvPr id="4" name="TextBox 3">
            <a:extLst>
              <a:ext uri="{FF2B5EF4-FFF2-40B4-BE49-F238E27FC236}">
                <a16:creationId xmlns:a16="http://schemas.microsoft.com/office/drawing/2014/main" id="{8F34C454-F616-4934-0C45-755BBF0A022E}"/>
              </a:ext>
            </a:extLst>
          </p:cNvPr>
          <p:cNvSpPr txBox="1"/>
          <p:nvPr/>
        </p:nvSpPr>
        <p:spPr>
          <a:xfrm>
            <a:off x="2615806" y="4457700"/>
            <a:ext cx="8356994" cy="3785652"/>
          </a:xfrm>
          <a:prstGeom prst="rect">
            <a:avLst/>
          </a:prstGeom>
          <a:noFill/>
        </p:spPr>
        <p:txBody>
          <a:bodyPr wrap="square" rtlCol="0">
            <a:spAutoFit/>
          </a:bodyPr>
          <a:lstStyle/>
          <a:p>
            <a:r>
              <a:rPr lang="en-US" sz="4000" dirty="0">
                <a:latin typeface="Quicksand Book" panose="02070303000000060000" pitchFamily="18" charset="0"/>
              </a:rPr>
              <a:t>“CPE was a life-giving experience. It pruned me in a way that allowed me to become much more productive, producing healthy fruit in my ministry.”</a:t>
            </a:r>
          </a:p>
        </p:txBody>
      </p:sp>
      <p:pic>
        <p:nvPicPr>
          <p:cNvPr id="8" name="Picture 7" descr="A person standing at a podium with a candle and a person holding a piece of bread&#10;&#10;AI-generated content may be incorrect.">
            <a:extLst>
              <a:ext uri="{FF2B5EF4-FFF2-40B4-BE49-F238E27FC236}">
                <a16:creationId xmlns:a16="http://schemas.microsoft.com/office/drawing/2014/main" id="{D1ADBD0F-BC97-605F-1B24-DB994AB9B9A4}"/>
              </a:ext>
            </a:extLst>
          </p:cNvPr>
          <p:cNvPicPr>
            <a:picLocks noChangeAspect="1"/>
          </p:cNvPicPr>
          <p:nvPr/>
        </p:nvPicPr>
        <p:blipFill>
          <a:blip r:embed="rId2">
            <a:extLst>
              <a:ext uri="{28A0092B-C50C-407E-A947-70E740481C1C}">
                <a14:useLocalDpi xmlns:a14="http://schemas.microsoft.com/office/drawing/2010/main" val="0"/>
              </a:ext>
            </a:extLst>
          </a:blip>
          <a:srcRect l="1" t="23847" r="34999"/>
          <a:stretch/>
        </p:blipFill>
        <p:spPr>
          <a:xfrm>
            <a:off x="11734800" y="2908579"/>
            <a:ext cx="5210027" cy="61039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5782317"/>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E7D84-B354-45BB-7435-EF16749508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D64EE79-F449-4B95-7A7C-52BD8CFFDF57}"/>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Kumar Aryal, Ph.D.</a:t>
            </a:r>
          </a:p>
        </p:txBody>
      </p:sp>
      <p:sp>
        <p:nvSpPr>
          <p:cNvPr id="5" name="TextBox 4">
            <a:extLst>
              <a:ext uri="{FF2B5EF4-FFF2-40B4-BE49-F238E27FC236}">
                <a16:creationId xmlns:a16="http://schemas.microsoft.com/office/drawing/2014/main" id="{6FDD2B2F-F92D-E104-F4BB-3A4A57F53456}"/>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William Carey International University</a:t>
            </a:r>
          </a:p>
        </p:txBody>
      </p:sp>
      <p:sp>
        <p:nvSpPr>
          <p:cNvPr id="6" name="TextBox 5">
            <a:extLst>
              <a:ext uri="{FF2B5EF4-FFF2-40B4-BE49-F238E27FC236}">
                <a16:creationId xmlns:a16="http://schemas.microsoft.com/office/drawing/2014/main" id="{F7240D5D-DA4A-FF69-C6EC-E1FF662ED53B}"/>
              </a:ext>
            </a:extLst>
          </p:cNvPr>
          <p:cNvSpPr txBox="1"/>
          <p:nvPr/>
        </p:nvSpPr>
        <p:spPr>
          <a:xfrm>
            <a:off x="2615806" y="4457700"/>
            <a:ext cx="8814194" cy="3970318"/>
          </a:xfrm>
          <a:prstGeom prst="rect">
            <a:avLst/>
          </a:prstGeom>
          <a:noFill/>
        </p:spPr>
        <p:txBody>
          <a:bodyPr wrap="square" rtlCol="0">
            <a:spAutoFit/>
          </a:bodyPr>
          <a:lstStyle/>
          <a:p>
            <a:r>
              <a:rPr lang="en-US" sz="3600" dirty="0">
                <a:latin typeface="Quicksand Book" panose="02070303000000060000" pitchFamily="18" charset="0"/>
              </a:rPr>
              <a:t>“My PhD studies at WCIU equipped me to become a scholar-practitioner in the area of International Development. Today, I continue to read, write, publish, teach, speak, as well as lead a non-profit organization to alleviate poverty.”</a:t>
            </a:r>
          </a:p>
        </p:txBody>
      </p:sp>
      <p:pic>
        <p:nvPicPr>
          <p:cNvPr id="8" name="Picture 7" descr="A person in a suit smiling&#10;&#10;AI-generated content may be incorrect.">
            <a:extLst>
              <a:ext uri="{FF2B5EF4-FFF2-40B4-BE49-F238E27FC236}">
                <a16:creationId xmlns:a16="http://schemas.microsoft.com/office/drawing/2014/main" id="{C85052C0-C48D-1B91-84C9-2BF02710C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7200" y="2857500"/>
            <a:ext cx="5226694" cy="52266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8390561"/>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D701-701D-15E4-ED11-DC58CA7EE4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D5C733-9E4F-7FFC-4646-BEAAE52544AA}"/>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Wyatt Taylor</a:t>
            </a:r>
          </a:p>
        </p:txBody>
      </p:sp>
      <p:sp>
        <p:nvSpPr>
          <p:cNvPr id="3" name="TextBox 2">
            <a:extLst>
              <a:ext uri="{FF2B5EF4-FFF2-40B4-BE49-F238E27FC236}">
                <a16:creationId xmlns:a16="http://schemas.microsoft.com/office/drawing/2014/main" id="{FD288E9E-64FD-8BDF-BDC4-01A2A4E1B99C}"/>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Penn Foster High School</a:t>
            </a:r>
          </a:p>
        </p:txBody>
      </p:sp>
      <p:sp>
        <p:nvSpPr>
          <p:cNvPr id="4" name="TextBox 3">
            <a:extLst>
              <a:ext uri="{FF2B5EF4-FFF2-40B4-BE49-F238E27FC236}">
                <a16:creationId xmlns:a16="http://schemas.microsoft.com/office/drawing/2014/main" id="{8D03E524-C3E9-17CD-9BA0-7BBD16E9208F}"/>
              </a:ext>
            </a:extLst>
          </p:cNvPr>
          <p:cNvSpPr txBox="1"/>
          <p:nvPr/>
        </p:nvSpPr>
        <p:spPr>
          <a:xfrm>
            <a:off x="2717604" y="4598519"/>
            <a:ext cx="7975994" cy="3046988"/>
          </a:xfrm>
          <a:prstGeom prst="rect">
            <a:avLst/>
          </a:prstGeom>
          <a:noFill/>
        </p:spPr>
        <p:txBody>
          <a:bodyPr wrap="square" rtlCol="0">
            <a:spAutoFit/>
          </a:bodyPr>
          <a:lstStyle/>
          <a:p>
            <a:r>
              <a:rPr lang="en-US" sz="4800" dirty="0">
                <a:latin typeface="Quicksand Book" panose="02070303000000060000" pitchFamily="18" charset="0"/>
              </a:rPr>
              <a:t>“I help [others] when they doubt themselves because I used to doubt myself.” </a:t>
            </a:r>
          </a:p>
        </p:txBody>
      </p:sp>
      <p:pic>
        <p:nvPicPr>
          <p:cNvPr id="6" name="Picture 5" descr="A person in a hat&#10;&#10;AI-generated content may be incorrect.">
            <a:extLst>
              <a:ext uri="{FF2B5EF4-FFF2-40B4-BE49-F238E27FC236}">
                <a16:creationId xmlns:a16="http://schemas.microsoft.com/office/drawing/2014/main" id="{250FF33A-8ECA-7638-A848-ECD454EBDBDB}"/>
              </a:ext>
            </a:extLst>
          </p:cNvPr>
          <p:cNvPicPr>
            <a:picLocks noChangeAspect="1"/>
          </p:cNvPicPr>
          <p:nvPr/>
        </p:nvPicPr>
        <p:blipFill>
          <a:blip r:embed="rId2">
            <a:extLst>
              <a:ext uri="{28A0092B-C50C-407E-A947-70E740481C1C}">
                <a14:useLocalDpi xmlns:a14="http://schemas.microsoft.com/office/drawing/2010/main" val="0"/>
              </a:ext>
            </a:extLst>
          </a:blip>
          <a:srcRect l="4722" t="4356" r="10218"/>
          <a:stretch/>
        </p:blipFill>
        <p:spPr>
          <a:xfrm>
            <a:off x="11582400" y="2660006"/>
            <a:ext cx="5747882" cy="571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3650404"/>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B572-1617-DD84-1EA3-55AE38CA26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E835BA-5345-6516-5700-203B800C92CB}"/>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Yechiel Lefkowitz</a:t>
            </a:r>
          </a:p>
        </p:txBody>
      </p:sp>
      <p:sp>
        <p:nvSpPr>
          <p:cNvPr id="3" name="TextBox 2">
            <a:extLst>
              <a:ext uri="{FF2B5EF4-FFF2-40B4-BE49-F238E27FC236}">
                <a16:creationId xmlns:a16="http://schemas.microsoft.com/office/drawing/2014/main" id="{C6B0399B-3456-17CC-FA57-997B0A9253B9}"/>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Genesis University</a:t>
            </a:r>
          </a:p>
        </p:txBody>
      </p:sp>
      <p:sp>
        <p:nvSpPr>
          <p:cNvPr id="4" name="TextBox 3">
            <a:extLst>
              <a:ext uri="{FF2B5EF4-FFF2-40B4-BE49-F238E27FC236}">
                <a16:creationId xmlns:a16="http://schemas.microsoft.com/office/drawing/2014/main" id="{0E27BBCF-0830-293E-4E63-EA222C6970A7}"/>
              </a:ext>
            </a:extLst>
          </p:cNvPr>
          <p:cNvSpPr txBox="1"/>
          <p:nvPr/>
        </p:nvSpPr>
        <p:spPr>
          <a:xfrm>
            <a:off x="2615807" y="4526091"/>
            <a:ext cx="9380686" cy="3170099"/>
          </a:xfrm>
          <a:prstGeom prst="rect">
            <a:avLst/>
          </a:prstGeom>
          <a:noFill/>
        </p:spPr>
        <p:txBody>
          <a:bodyPr wrap="square" rtlCol="0">
            <a:spAutoFit/>
          </a:bodyPr>
          <a:lstStyle/>
          <a:p>
            <a:r>
              <a:rPr lang="en-US" sz="4000" dirty="0">
                <a:latin typeface="Quicksand Book" panose="02070303000000060000" pitchFamily="18" charset="0"/>
              </a:rPr>
              <a:t>“The ability to create a flexible undergraduate schedule has enabled me to pursue a law degree and has fundamentally changed how I view higher education.”</a:t>
            </a:r>
          </a:p>
        </p:txBody>
      </p:sp>
      <p:pic>
        <p:nvPicPr>
          <p:cNvPr id="6" name="Picture 5" descr="A person wearing a hat&#10;&#10;AI-generated content may be incorrect.">
            <a:extLst>
              <a:ext uri="{FF2B5EF4-FFF2-40B4-BE49-F238E27FC236}">
                <a16:creationId xmlns:a16="http://schemas.microsoft.com/office/drawing/2014/main" id="{C13EF8AD-9E5D-E897-EA02-C0D0ED5ABA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166898" y="3657106"/>
            <a:ext cx="6622204" cy="44196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029136"/>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8DD1-2F12-C7FC-1739-DD77561D19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499A95-B570-338D-7836-EB78593B0944}"/>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Jon Antonucci</a:t>
            </a:r>
          </a:p>
        </p:txBody>
      </p:sp>
      <p:sp>
        <p:nvSpPr>
          <p:cNvPr id="3" name="TextBox 2">
            <a:extLst>
              <a:ext uri="{FF2B5EF4-FFF2-40B4-BE49-F238E27FC236}">
                <a16:creationId xmlns:a16="http://schemas.microsoft.com/office/drawing/2014/main" id="{089C5083-E202-10DA-25E3-00D184E2AD66}"/>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Nations University</a:t>
            </a:r>
          </a:p>
        </p:txBody>
      </p:sp>
      <p:sp>
        <p:nvSpPr>
          <p:cNvPr id="4" name="TextBox 3">
            <a:extLst>
              <a:ext uri="{FF2B5EF4-FFF2-40B4-BE49-F238E27FC236}">
                <a16:creationId xmlns:a16="http://schemas.microsoft.com/office/drawing/2014/main" id="{594FE77C-6BC5-9A63-9324-DED8C93D211C}"/>
              </a:ext>
            </a:extLst>
          </p:cNvPr>
          <p:cNvSpPr txBox="1"/>
          <p:nvPr/>
        </p:nvSpPr>
        <p:spPr>
          <a:xfrm>
            <a:off x="2503932" y="4381500"/>
            <a:ext cx="9579864" cy="3970318"/>
          </a:xfrm>
          <a:prstGeom prst="rect">
            <a:avLst/>
          </a:prstGeom>
          <a:noFill/>
        </p:spPr>
        <p:txBody>
          <a:bodyPr wrap="square" rtlCol="0">
            <a:spAutoFit/>
          </a:bodyPr>
          <a:lstStyle/>
          <a:p>
            <a:r>
              <a:rPr lang="en-US" sz="3600" dirty="0">
                <a:latin typeface="Quicksand Book" panose="02070303000000060000" pitchFamily="18" charset="0"/>
              </a:rPr>
              <a:t>“I believe that servant-minded leadership, rooted in love, is the key to leaving a legacy that outlasts any business success. My passion is to equip dynamic, often-forgotten leaders with the skills, tools, and mindsets they need to thrive and grow.”</a:t>
            </a:r>
          </a:p>
        </p:txBody>
      </p:sp>
      <p:pic>
        <p:nvPicPr>
          <p:cNvPr id="7" name="Picture 6" descr="A person in a white shirt&#10;&#10;AI-generated content may be incorrect.">
            <a:extLst>
              <a:ext uri="{FF2B5EF4-FFF2-40B4-BE49-F238E27FC236}">
                <a16:creationId xmlns:a16="http://schemas.microsoft.com/office/drawing/2014/main" id="{8060D7A7-38BB-B59A-8CD4-AAFCDEDA25F6}"/>
              </a:ext>
            </a:extLst>
          </p:cNvPr>
          <p:cNvPicPr>
            <a:picLocks noChangeAspect="1"/>
          </p:cNvPicPr>
          <p:nvPr/>
        </p:nvPicPr>
        <p:blipFill>
          <a:blip r:embed="rId2">
            <a:extLst>
              <a:ext uri="{28A0092B-C50C-407E-A947-70E740481C1C}">
                <a14:useLocalDpi xmlns:a14="http://schemas.microsoft.com/office/drawing/2010/main" val="0"/>
              </a:ext>
            </a:extLst>
          </a:blip>
          <a:srcRect l="5000" r="8000"/>
          <a:stretch/>
        </p:blipFill>
        <p:spPr>
          <a:xfrm>
            <a:off x="11988717" y="3121671"/>
            <a:ext cx="5163163" cy="59346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098951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5FCDBC-3A2C-8757-FE73-D9D7F8043731}"/>
              </a:ext>
            </a:extLst>
          </p:cNvPr>
          <p:cNvSpPr txBox="1"/>
          <p:nvPr/>
        </p:nvSpPr>
        <p:spPr>
          <a:xfrm>
            <a:off x="2561844" y="2376796"/>
            <a:ext cx="9448800" cy="923330"/>
          </a:xfrm>
          <a:prstGeom prst="rect">
            <a:avLst/>
          </a:prstGeom>
          <a:noFill/>
        </p:spPr>
        <p:txBody>
          <a:bodyPr wrap="square" rtlCol="0">
            <a:spAutoFit/>
          </a:bodyPr>
          <a:lstStyle/>
          <a:p>
            <a:r>
              <a:rPr lang="en-US" sz="5400" dirty="0">
                <a:latin typeface="Yeseva One" panose="02000503090000020004" pitchFamily="2" charset="0"/>
              </a:rPr>
              <a:t>Mose Perkins V</a:t>
            </a:r>
          </a:p>
        </p:txBody>
      </p:sp>
      <p:sp>
        <p:nvSpPr>
          <p:cNvPr id="5" name="TextBox 4">
            <a:extLst>
              <a:ext uri="{FF2B5EF4-FFF2-40B4-BE49-F238E27FC236}">
                <a16:creationId xmlns:a16="http://schemas.microsoft.com/office/drawing/2014/main" id="{6D14E95F-54C5-95D3-BD0A-FF7D0172F039}"/>
              </a:ext>
            </a:extLst>
          </p:cNvPr>
          <p:cNvSpPr txBox="1"/>
          <p:nvPr/>
        </p:nvSpPr>
        <p:spPr>
          <a:xfrm>
            <a:off x="2561844" y="3328409"/>
            <a:ext cx="9448800" cy="523220"/>
          </a:xfrm>
          <a:prstGeom prst="rect">
            <a:avLst/>
          </a:prstGeom>
          <a:noFill/>
        </p:spPr>
        <p:txBody>
          <a:bodyPr wrap="square" rtlCol="0">
            <a:spAutoFit/>
          </a:bodyPr>
          <a:lstStyle/>
          <a:p>
            <a:r>
              <a:rPr lang="en-US" sz="2800" dirty="0">
                <a:latin typeface="Quicksand Bold" pitchFamily="50" charset="0"/>
              </a:rPr>
              <a:t>University of Arkansas - Grantham</a:t>
            </a:r>
          </a:p>
        </p:txBody>
      </p:sp>
      <p:sp>
        <p:nvSpPr>
          <p:cNvPr id="6" name="TextBox 5">
            <a:extLst>
              <a:ext uri="{FF2B5EF4-FFF2-40B4-BE49-F238E27FC236}">
                <a16:creationId xmlns:a16="http://schemas.microsoft.com/office/drawing/2014/main" id="{57FE9650-A471-5E6E-7BEC-DCEA388024D4}"/>
              </a:ext>
            </a:extLst>
          </p:cNvPr>
          <p:cNvSpPr txBox="1"/>
          <p:nvPr/>
        </p:nvSpPr>
        <p:spPr>
          <a:xfrm>
            <a:off x="2561844" y="3976253"/>
            <a:ext cx="9782556" cy="4524315"/>
          </a:xfrm>
          <a:prstGeom prst="rect">
            <a:avLst/>
          </a:prstGeom>
          <a:noFill/>
        </p:spPr>
        <p:txBody>
          <a:bodyPr wrap="square" rtlCol="0">
            <a:spAutoFit/>
          </a:bodyPr>
          <a:lstStyle/>
          <a:p>
            <a:r>
              <a:rPr lang="en-US" sz="2400" dirty="0">
                <a:latin typeface="Quicksand Book" panose="02070303000000060000" pitchFamily="18" charset="0"/>
              </a:rPr>
              <a:t>"There were moments when I felt overwhelmed, exhausted, and ready to give up. The support I received from my professors, fellow students, and military comrades was invaluable. Their encouragement and understanding helped me stay motivated and focused, even during the toughest times. Their belief in me fueled my determination to succeed, no matter the obstacles I faced. </a:t>
            </a:r>
            <a:br>
              <a:rPr lang="en-US" sz="2400" dirty="0">
                <a:latin typeface="Quicksand Book" panose="02070303000000060000" pitchFamily="18" charset="0"/>
              </a:rPr>
            </a:br>
            <a:endParaRPr lang="en-US" sz="2400" dirty="0">
              <a:latin typeface="Quicksand Book" panose="02070303000000060000" pitchFamily="18" charset="0"/>
            </a:endParaRPr>
          </a:p>
          <a:p>
            <a:r>
              <a:rPr lang="en-US" sz="2400" dirty="0">
                <a:latin typeface="Quicksand Book" panose="02070303000000060000" pitchFamily="18" charset="0"/>
              </a:rPr>
              <a:t>Through perseverance and hard work, I not only earned my degree but also grew as a person. My experience at UA Grantham taught me that with dedication and resilience, anything is possible.”</a:t>
            </a:r>
          </a:p>
        </p:txBody>
      </p:sp>
      <p:pic>
        <p:nvPicPr>
          <p:cNvPr id="8" name="Picture 7" descr="A person in a suit and tie&#10;&#10;AI-generated content may be incorrect.">
            <a:extLst>
              <a:ext uri="{FF2B5EF4-FFF2-40B4-BE49-F238E27FC236}">
                <a16:creationId xmlns:a16="http://schemas.microsoft.com/office/drawing/2014/main" id="{648BE977-A495-61D8-3AFA-7CF682DDC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25400" y="2576284"/>
            <a:ext cx="4694039" cy="59242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3574796"/>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9F192-35C5-A44E-3831-8FBD197B3A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88D2C6-81FC-9625-EE7F-BCCBAB483145}"/>
              </a:ext>
            </a:extLst>
          </p:cNvPr>
          <p:cNvSpPr txBox="1"/>
          <p:nvPr/>
        </p:nvSpPr>
        <p:spPr>
          <a:xfrm>
            <a:off x="2561844" y="2376796"/>
            <a:ext cx="9448800" cy="923330"/>
          </a:xfrm>
          <a:prstGeom prst="rect">
            <a:avLst/>
          </a:prstGeom>
          <a:noFill/>
        </p:spPr>
        <p:txBody>
          <a:bodyPr wrap="square" rtlCol="0">
            <a:spAutoFit/>
          </a:bodyPr>
          <a:lstStyle/>
          <a:p>
            <a:r>
              <a:rPr lang="en-US" sz="5400" dirty="0">
                <a:latin typeface="Yeseva One" panose="02000503090000020004" pitchFamily="2" charset="0"/>
              </a:rPr>
              <a:t>April Foster</a:t>
            </a:r>
          </a:p>
        </p:txBody>
      </p:sp>
      <p:sp>
        <p:nvSpPr>
          <p:cNvPr id="5" name="TextBox 4">
            <a:extLst>
              <a:ext uri="{FF2B5EF4-FFF2-40B4-BE49-F238E27FC236}">
                <a16:creationId xmlns:a16="http://schemas.microsoft.com/office/drawing/2014/main" id="{6E86BD44-ACD1-7040-3C62-8BC76B4BF162}"/>
              </a:ext>
            </a:extLst>
          </p:cNvPr>
          <p:cNvSpPr txBox="1"/>
          <p:nvPr/>
        </p:nvSpPr>
        <p:spPr>
          <a:xfrm>
            <a:off x="2561844" y="3328409"/>
            <a:ext cx="9448800" cy="523220"/>
          </a:xfrm>
          <a:prstGeom prst="rect">
            <a:avLst/>
          </a:prstGeom>
          <a:noFill/>
        </p:spPr>
        <p:txBody>
          <a:bodyPr wrap="square" rtlCol="0">
            <a:spAutoFit/>
          </a:bodyPr>
          <a:lstStyle/>
          <a:p>
            <a:r>
              <a:rPr lang="en-US" sz="2800" dirty="0">
                <a:latin typeface="Quicksand Bold" pitchFamily="50" charset="0"/>
              </a:rPr>
              <a:t>American College of Healthcare Sciences</a:t>
            </a:r>
          </a:p>
        </p:txBody>
      </p:sp>
      <p:sp>
        <p:nvSpPr>
          <p:cNvPr id="6" name="TextBox 5">
            <a:extLst>
              <a:ext uri="{FF2B5EF4-FFF2-40B4-BE49-F238E27FC236}">
                <a16:creationId xmlns:a16="http://schemas.microsoft.com/office/drawing/2014/main" id="{498C08BD-389D-5EB2-F46A-9102B97C79B9}"/>
              </a:ext>
            </a:extLst>
          </p:cNvPr>
          <p:cNvSpPr txBox="1"/>
          <p:nvPr/>
        </p:nvSpPr>
        <p:spPr>
          <a:xfrm>
            <a:off x="2561844" y="3976253"/>
            <a:ext cx="8334756" cy="4031873"/>
          </a:xfrm>
          <a:prstGeom prst="rect">
            <a:avLst/>
          </a:prstGeom>
          <a:noFill/>
        </p:spPr>
        <p:txBody>
          <a:bodyPr wrap="square" rtlCol="0">
            <a:spAutoFit/>
          </a:bodyPr>
          <a:lstStyle/>
          <a:p>
            <a:r>
              <a:rPr lang="en-US" sz="3200" dirty="0">
                <a:latin typeface="Quicksand Book" panose="02070303000000060000" pitchFamily="18" charset="0"/>
              </a:rPr>
              <a:t>“Holistic wellness is about nurturing the body, mind, and spirit through integrative practices. My journey at ACHS has shown me the profound impact of embracing natural healing methods, and I am passionate about sharing these tools to empower others on their path to wellness.”</a:t>
            </a:r>
          </a:p>
        </p:txBody>
      </p:sp>
      <p:pic>
        <p:nvPicPr>
          <p:cNvPr id="3" name="Picture 2" descr="A person wearing a turban and a necklace&#10;&#10;AI-generated content may be incorrect.">
            <a:extLst>
              <a:ext uri="{FF2B5EF4-FFF2-40B4-BE49-F238E27FC236}">
                <a16:creationId xmlns:a16="http://schemas.microsoft.com/office/drawing/2014/main" id="{1C5431EC-A3CC-5334-8B4C-011904BEBD67}"/>
              </a:ext>
            </a:extLst>
          </p:cNvPr>
          <p:cNvPicPr>
            <a:picLocks noChangeAspect="1"/>
          </p:cNvPicPr>
          <p:nvPr/>
        </p:nvPicPr>
        <p:blipFill>
          <a:blip r:embed="rId2" cstate="print">
            <a:extLst>
              <a:ext uri="{28A0092B-C50C-407E-A947-70E740481C1C}">
                <a14:useLocalDpi xmlns:a14="http://schemas.microsoft.com/office/drawing/2010/main" val="0"/>
              </a:ext>
            </a:extLst>
          </a:blip>
          <a:srcRect l="17234" r="16454" b="2459"/>
          <a:stretch/>
        </p:blipFill>
        <p:spPr>
          <a:xfrm>
            <a:off x="11734800" y="2552700"/>
            <a:ext cx="5791200" cy="5791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3547421"/>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7F8B93-E802-49E2-74D5-075C3894C005}"/>
              </a:ext>
            </a:extLst>
          </p:cNvPr>
          <p:cNvSpPr txBox="1"/>
          <p:nvPr/>
        </p:nvSpPr>
        <p:spPr>
          <a:xfrm>
            <a:off x="2561844" y="2376796"/>
            <a:ext cx="9448800" cy="923330"/>
          </a:xfrm>
          <a:prstGeom prst="rect">
            <a:avLst/>
          </a:prstGeom>
          <a:noFill/>
        </p:spPr>
        <p:txBody>
          <a:bodyPr wrap="square" rtlCol="0">
            <a:spAutoFit/>
          </a:bodyPr>
          <a:lstStyle/>
          <a:p>
            <a:r>
              <a:rPr lang="en-US" sz="5400" dirty="0">
                <a:solidFill>
                  <a:srgbClr val="3F6227"/>
                </a:solidFill>
                <a:latin typeface="Yeseva One" panose="02000503090000020004" pitchFamily="2" charset="0"/>
              </a:rPr>
              <a:t>Dr. Danny Chung</a:t>
            </a:r>
          </a:p>
        </p:txBody>
      </p:sp>
      <p:sp>
        <p:nvSpPr>
          <p:cNvPr id="3" name="TextBox 2">
            <a:extLst>
              <a:ext uri="{FF2B5EF4-FFF2-40B4-BE49-F238E27FC236}">
                <a16:creationId xmlns:a16="http://schemas.microsoft.com/office/drawing/2014/main" id="{9DF0DE58-6A95-AFD6-3FB5-FAAFA9A11BE4}"/>
              </a:ext>
            </a:extLst>
          </p:cNvPr>
          <p:cNvSpPr txBox="1"/>
          <p:nvPr/>
        </p:nvSpPr>
        <p:spPr>
          <a:xfrm>
            <a:off x="2561844" y="3328409"/>
            <a:ext cx="9448800" cy="523220"/>
          </a:xfrm>
          <a:prstGeom prst="rect">
            <a:avLst/>
          </a:prstGeom>
          <a:noFill/>
        </p:spPr>
        <p:txBody>
          <a:bodyPr wrap="square" rtlCol="0">
            <a:spAutoFit/>
          </a:bodyPr>
          <a:lstStyle/>
          <a:p>
            <a:r>
              <a:rPr lang="en-US" sz="2800" dirty="0">
                <a:solidFill>
                  <a:srgbClr val="3F6227"/>
                </a:solidFill>
                <a:latin typeface="Quicksand Bold" pitchFamily="50" charset="0"/>
              </a:rPr>
              <a:t>University of Management and Technology</a:t>
            </a:r>
          </a:p>
        </p:txBody>
      </p:sp>
      <p:sp>
        <p:nvSpPr>
          <p:cNvPr id="4" name="TextBox 3">
            <a:extLst>
              <a:ext uri="{FF2B5EF4-FFF2-40B4-BE49-F238E27FC236}">
                <a16:creationId xmlns:a16="http://schemas.microsoft.com/office/drawing/2014/main" id="{79FC80D3-186B-6239-BF1D-4D2C630BF5EA}"/>
              </a:ext>
            </a:extLst>
          </p:cNvPr>
          <p:cNvSpPr txBox="1"/>
          <p:nvPr/>
        </p:nvSpPr>
        <p:spPr>
          <a:xfrm>
            <a:off x="2561844" y="4152900"/>
            <a:ext cx="9020556" cy="3539430"/>
          </a:xfrm>
          <a:prstGeom prst="rect">
            <a:avLst/>
          </a:prstGeom>
          <a:noFill/>
        </p:spPr>
        <p:txBody>
          <a:bodyPr wrap="square" rtlCol="0">
            <a:spAutoFit/>
          </a:bodyPr>
          <a:lstStyle/>
          <a:p>
            <a:r>
              <a:rPr lang="en-US" sz="3200" dirty="0">
                <a:latin typeface="Quicksand Book" panose="02070303000000060000" pitchFamily="18" charset="0"/>
              </a:rPr>
              <a:t>“The DBA program has strengthened my global perspective, allowing me to realize my vision in various community-focused and commercial projects. The opportunities ahead, along with the learnings from this DBA program, are both rewarding and transformative.”</a:t>
            </a:r>
          </a:p>
        </p:txBody>
      </p:sp>
      <p:pic>
        <p:nvPicPr>
          <p:cNvPr id="6" name="Picture 5" descr="A person in a suit sitting in a chair&#10;&#10;AI-generated content may be incorrect.">
            <a:extLst>
              <a:ext uri="{FF2B5EF4-FFF2-40B4-BE49-F238E27FC236}">
                <a16:creationId xmlns:a16="http://schemas.microsoft.com/office/drawing/2014/main" id="{5690BB32-5327-620D-5C0D-09F870E4C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4400" y="2376796"/>
            <a:ext cx="4376496" cy="65657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9838114"/>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0D7AC-DDDA-8E8B-3B1A-6BC70CC89B0E}"/>
              </a:ext>
            </a:extLst>
          </p:cNvPr>
          <p:cNvSpPr txBox="1"/>
          <p:nvPr/>
        </p:nvSpPr>
        <p:spPr>
          <a:xfrm>
            <a:off x="2561844" y="2376796"/>
            <a:ext cx="9448800" cy="923330"/>
          </a:xfrm>
          <a:prstGeom prst="rect">
            <a:avLst/>
          </a:prstGeom>
          <a:noFill/>
        </p:spPr>
        <p:txBody>
          <a:bodyPr wrap="square" rtlCol="0">
            <a:spAutoFit/>
          </a:bodyPr>
          <a:lstStyle/>
          <a:p>
            <a:r>
              <a:rPr lang="en-US" sz="5400" dirty="0">
                <a:solidFill>
                  <a:srgbClr val="3F6227"/>
                </a:solidFill>
                <a:latin typeface="Yeseva One" panose="02000503090000020004" pitchFamily="2" charset="0"/>
              </a:rPr>
              <a:t>Scott </a:t>
            </a:r>
            <a:r>
              <a:rPr lang="en-US" sz="5400" dirty="0" err="1">
                <a:solidFill>
                  <a:srgbClr val="3F6227"/>
                </a:solidFill>
                <a:latin typeface="Yeseva One" panose="02000503090000020004" pitchFamily="2" charset="0"/>
              </a:rPr>
              <a:t>Bessenecker</a:t>
            </a:r>
            <a:endParaRPr lang="en-US" sz="5400" dirty="0">
              <a:solidFill>
                <a:srgbClr val="3F6227"/>
              </a:solidFill>
              <a:latin typeface="Yeseva One" panose="02000503090000020004" pitchFamily="2" charset="0"/>
            </a:endParaRPr>
          </a:p>
        </p:txBody>
      </p:sp>
      <p:sp>
        <p:nvSpPr>
          <p:cNvPr id="3" name="TextBox 2">
            <a:extLst>
              <a:ext uri="{FF2B5EF4-FFF2-40B4-BE49-F238E27FC236}">
                <a16:creationId xmlns:a16="http://schemas.microsoft.com/office/drawing/2014/main" id="{D48AF1CD-FE34-3B1D-2176-A831A1161530}"/>
              </a:ext>
            </a:extLst>
          </p:cNvPr>
          <p:cNvSpPr txBox="1"/>
          <p:nvPr/>
        </p:nvSpPr>
        <p:spPr>
          <a:xfrm>
            <a:off x="2561844" y="3328409"/>
            <a:ext cx="9448800" cy="523220"/>
          </a:xfrm>
          <a:prstGeom prst="rect">
            <a:avLst/>
          </a:prstGeom>
          <a:noFill/>
        </p:spPr>
        <p:txBody>
          <a:bodyPr wrap="square" rtlCol="0">
            <a:spAutoFit/>
          </a:bodyPr>
          <a:lstStyle/>
          <a:p>
            <a:r>
              <a:rPr lang="en-US" sz="2800" dirty="0">
                <a:solidFill>
                  <a:srgbClr val="3F6227"/>
                </a:solidFill>
                <a:latin typeface="Quicksand Bold" pitchFamily="50" charset="0"/>
              </a:rPr>
              <a:t>William Carey International University</a:t>
            </a:r>
          </a:p>
        </p:txBody>
      </p:sp>
      <p:sp>
        <p:nvSpPr>
          <p:cNvPr id="4" name="TextBox 3">
            <a:extLst>
              <a:ext uri="{FF2B5EF4-FFF2-40B4-BE49-F238E27FC236}">
                <a16:creationId xmlns:a16="http://schemas.microsoft.com/office/drawing/2014/main" id="{C79A7A07-C2F1-6323-1C54-A1E03B077B17}"/>
              </a:ext>
            </a:extLst>
          </p:cNvPr>
          <p:cNvSpPr txBox="1"/>
          <p:nvPr/>
        </p:nvSpPr>
        <p:spPr>
          <a:xfrm>
            <a:off x="2561844" y="4152900"/>
            <a:ext cx="9020556" cy="4031873"/>
          </a:xfrm>
          <a:prstGeom prst="rect">
            <a:avLst/>
          </a:prstGeom>
          <a:noFill/>
        </p:spPr>
        <p:txBody>
          <a:bodyPr wrap="square" rtlCol="0">
            <a:spAutoFit/>
          </a:bodyPr>
          <a:lstStyle/>
          <a:p>
            <a:r>
              <a:rPr lang="en-US" sz="3200" dirty="0">
                <a:latin typeface="Quicksand Book" panose="02070303000000060000" pitchFamily="18" charset="0"/>
              </a:rPr>
              <a:t>As part of the Master’s Capstone project at William Carey International University, Scott designed the Global Urban Trek.  This program continues to transform the lives of participants as they gain new insights through sharing life with people in vulnerable communities throughout the world.</a:t>
            </a:r>
          </a:p>
        </p:txBody>
      </p:sp>
      <p:pic>
        <p:nvPicPr>
          <p:cNvPr id="8" name="Picture 7" descr="A person standing at a podium&#10;&#10;AI-generated content may be incorrect.">
            <a:extLst>
              <a:ext uri="{FF2B5EF4-FFF2-40B4-BE49-F238E27FC236}">
                <a16:creationId xmlns:a16="http://schemas.microsoft.com/office/drawing/2014/main" id="{251707D8-7812-91CD-3FA8-8EEB95439629}"/>
              </a:ext>
            </a:extLst>
          </p:cNvPr>
          <p:cNvPicPr>
            <a:picLocks noChangeAspect="1"/>
          </p:cNvPicPr>
          <p:nvPr/>
        </p:nvPicPr>
        <p:blipFill>
          <a:blip r:embed="rId2" cstate="print">
            <a:extLst>
              <a:ext uri="{28A0092B-C50C-407E-A947-70E740481C1C}">
                <a14:useLocalDpi xmlns:a14="http://schemas.microsoft.com/office/drawing/2010/main" val="0"/>
              </a:ext>
            </a:extLst>
          </a:blip>
          <a:srcRect l="5434" t="30403"/>
          <a:stretch/>
        </p:blipFill>
        <p:spPr>
          <a:xfrm>
            <a:off x="12192000" y="2628900"/>
            <a:ext cx="5252901" cy="5791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313483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4903D-A51F-0CDE-DD06-2D978B9B5415}"/>
              </a:ext>
            </a:extLst>
          </p:cNvPr>
          <p:cNvSpPr txBox="1"/>
          <p:nvPr/>
        </p:nvSpPr>
        <p:spPr>
          <a:xfrm>
            <a:off x="2561844" y="2376796"/>
            <a:ext cx="9448800" cy="923330"/>
          </a:xfrm>
          <a:prstGeom prst="rect">
            <a:avLst/>
          </a:prstGeom>
          <a:noFill/>
        </p:spPr>
        <p:txBody>
          <a:bodyPr wrap="square" rtlCol="0">
            <a:spAutoFit/>
          </a:bodyPr>
          <a:lstStyle/>
          <a:p>
            <a:r>
              <a:rPr lang="en-US" sz="5400" dirty="0">
                <a:solidFill>
                  <a:srgbClr val="3F6227"/>
                </a:solidFill>
                <a:latin typeface="Yeseva One" panose="02000503090000020004" pitchFamily="2" charset="0"/>
              </a:rPr>
              <a:t>Crystal Moore-Stevens</a:t>
            </a:r>
          </a:p>
        </p:txBody>
      </p:sp>
      <p:sp>
        <p:nvSpPr>
          <p:cNvPr id="3" name="TextBox 2">
            <a:extLst>
              <a:ext uri="{FF2B5EF4-FFF2-40B4-BE49-F238E27FC236}">
                <a16:creationId xmlns:a16="http://schemas.microsoft.com/office/drawing/2014/main" id="{B5E07031-CCDA-F0FC-A7F2-FE7A195D46A2}"/>
              </a:ext>
            </a:extLst>
          </p:cNvPr>
          <p:cNvSpPr txBox="1"/>
          <p:nvPr/>
        </p:nvSpPr>
        <p:spPr>
          <a:xfrm>
            <a:off x="2561844" y="3328409"/>
            <a:ext cx="9448800" cy="523220"/>
          </a:xfrm>
          <a:prstGeom prst="rect">
            <a:avLst/>
          </a:prstGeom>
          <a:noFill/>
        </p:spPr>
        <p:txBody>
          <a:bodyPr wrap="square" rtlCol="0">
            <a:spAutoFit/>
          </a:bodyPr>
          <a:lstStyle/>
          <a:p>
            <a:r>
              <a:rPr lang="en-US" sz="2800" dirty="0">
                <a:solidFill>
                  <a:srgbClr val="3F6227"/>
                </a:solidFill>
                <a:latin typeface="Quicksand Bold" pitchFamily="50" charset="0"/>
              </a:rPr>
              <a:t>American College of Healthcare Sciences</a:t>
            </a:r>
          </a:p>
        </p:txBody>
      </p:sp>
      <p:sp>
        <p:nvSpPr>
          <p:cNvPr id="4" name="TextBox 3">
            <a:extLst>
              <a:ext uri="{FF2B5EF4-FFF2-40B4-BE49-F238E27FC236}">
                <a16:creationId xmlns:a16="http://schemas.microsoft.com/office/drawing/2014/main" id="{6B41E1AC-9EA8-24E0-6D66-8FC3BD56B2A1}"/>
              </a:ext>
            </a:extLst>
          </p:cNvPr>
          <p:cNvSpPr txBox="1"/>
          <p:nvPr/>
        </p:nvSpPr>
        <p:spPr>
          <a:xfrm>
            <a:off x="2561844" y="4152900"/>
            <a:ext cx="8487156" cy="4031873"/>
          </a:xfrm>
          <a:prstGeom prst="rect">
            <a:avLst/>
          </a:prstGeom>
          <a:noFill/>
        </p:spPr>
        <p:txBody>
          <a:bodyPr wrap="square" rtlCol="0">
            <a:spAutoFit/>
          </a:bodyPr>
          <a:lstStyle/>
          <a:p>
            <a:r>
              <a:rPr lang="en-US" sz="3200" dirty="0">
                <a:latin typeface="Quicksand Book" panose="02070303000000060000" pitchFamily="18" charset="0"/>
              </a:rPr>
              <a:t>“The American College of Healthcare Sciences provided the foundation I needed to expand my work in herbal education and sustainable farming. With their support, I gained the confidence to dream big and create a life where I can share my passion for plants, healing, and earth stewardship with others.”</a:t>
            </a:r>
          </a:p>
        </p:txBody>
      </p:sp>
      <p:pic>
        <p:nvPicPr>
          <p:cNvPr id="6" name="Picture 5" descr="A person in a hat standing next to a bush of white flowers&#10;&#10;AI-generated content may be incorrect.">
            <a:extLst>
              <a:ext uri="{FF2B5EF4-FFF2-40B4-BE49-F238E27FC236}">
                <a16:creationId xmlns:a16="http://schemas.microsoft.com/office/drawing/2014/main" id="{E0D66D68-AB0D-8470-6D8D-49712A4422DB}"/>
              </a:ext>
            </a:extLst>
          </p:cNvPr>
          <p:cNvPicPr>
            <a:picLocks noChangeAspect="1"/>
          </p:cNvPicPr>
          <p:nvPr/>
        </p:nvPicPr>
        <p:blipFill>
          <a:blip r:embed="rId2">
            <a:extLst>
              <a:ext uri="{28A0092B-C50C-407E-A947-70E740481C1C}">
                <a14:useLocalDpi xmlns:a14="http://schemas.microsoft.com/office/drawing/2010/main" val="0"/>
              </a:ext>
            </a:extLst>
          </a:blip>
          <a:srcRect l="7975"/>
          <a:stretch/>
        </p:blipFill>
        <p:spPr>
          <a:xfrm>
            <a:off x="11734800" y="2455422"/>
            <a:ext cx="5638800" cy="60848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196681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B53379-9B02-40AE-BFF4-71CFA1701EC1}"/>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Dr. Brandy Biglow</a:t>
            </a:r>
          </a:p>
        </p:txBody>
      </p:sp>
      <p:sp>
        <p:nvSpPr>
          <p:cNvPr id="3" name="TextBox 2">
            <a:extLst>
              <a:ext uri="{FF2B5EF4-FFF2-40B4-BE49-F238E27FC236}">
                <a16:creationId xmlns:a16="http://schemas.microsoft.com/office/drawing/2014/main" id="{FA8E566C-F78A-F754-425B-9DB40608EF3A}"/>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Cummings Graduate Institute of Behavioral Studies</a:t>
            </a:r>
          </a:p>
        </p:txBody>
      </p:sp>
      <p:sp>
        <p:nvSpPr>
          <p:cNvPr id="4" name="TextBox 3">
            <a:extLst>
              <a:ext uri="{FF2B5EF4-FFF2-40B4-BE49-F238E27FC236}">
                <a16:creationId xmlns:a16="http://schemas.microsoft.com/office/drawing/2014/main" id="{CC75BDB8-14F8-BB7B-0D0B-AA2EC9313C0A}"/>
              </a:ext>
            </a:extLst>
          </p:cNvPr>
          <p:cNvSpPr txBox="1"/>
          <p:nvPr/>
        </p:nvSpPr>
        <p:spPr>
          <a:xfrm>
            <a:off x="2438400" y="4686300"/>
            <a:ext cx="9579864" cy="3477875"/>
          </a:xfrm>
          <a:prstGeom prst="rect">
            <a:avLst/>
          </a:prstGeom>
          <a:noFill/>
        </p:spPr>
        <p:txBody>
          <a:bodyPr wrap="square" rtlCol="0">
            <a:spAutoFit/>
          </a:bodyPr>
          <a:lstStyle/>
          <a:p>
            <a:r>
              <a:rPr lang="en-US" sz="4400" dirty="0">
                <a:latin typeface="Quicksand Book" panose="02070303000000060000" pitchFamily="18" charset="0"/>
              </a:rPr>
              <a:t>"My mission is to empower you to design YOUR life of H.A.R.M.ON.Y., a life that keeps you inspired, fulfilled, and healthy both at work and home."</a:t>
            </a:r>
          </a:p>
        </p:txBody>
      </p:sp>
      <p:pic>
        <p:nvPicPr>
          <p:cNvPr id="6" name="Picture 5" descr="A person in a blue suit&#10;&#10;AI-generated content may be incorrect.">
            <a:extLst>
              <a:ext uri="{FF2B5EF4-FFF2-40B4-BE49-F238E27FC236}">
                <a16:creationId xmlns:a16="http://schemas.microsoft.com/office/drawing/2014/main" id="{5DCEFA6C-C06D-C8D1-D924-1DF4F2D05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1080" y="2906375"/>
            <a:ext cx="5257800" cy="5257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7413523"/>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687-4D31-5118-A818-E6BF2804BA58}"/>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Aaron Mittan</a:t>
            </a:r>
          </a:p>
        </p:txBody>
      </p:sp>
      <p:sp>
        <p:nvSpPr>
          <p:cNvPr id="5" name="TextBox 4">
            <a:extLst>
              <a:ext uri="{FF2B5EF4-FFF2-40B4-BE49-F238E27FC236}">
                <a16:creationId xmlns:a16="http://schemas.microsoft.com/office/drawing/2014/main" id="{C890BCB5-92A2-3AD1-E5BD-2C584CD8EBA9}"/>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Sonoran Desert Institute</a:t>
            </a:r>
          </a:p>
        </p:txBody>
      </p:sp>
      <p:sp>
        <p:nvSpPr>
          <p:cNvPr id="6" name="TextBox 5">
            <a:extLst>
              <a:ext uri="{FF2B5EF4-FFF2-40B4-BE49-F238E27FC236}">
                <a16:creationId xmlns:a16="http://schemas.microsoft.com/office/drawing/2014/main" id="{1EB172CF-9E91-2414-AD49-9428B0B65DC5}"/>
              </a:ext>
            </a:extLst>
          </p:cNvPr>
          <p:cNvSpPr txBox="1"/>
          <p:nvPr/>
        </p:nvSpPr>
        <p:spPr>
          <a:xfrm>
            <a:off x="2569464" y="4526091"/>
            <a:ext cx="9464040" cy="3170099"/>
          </a:xfrm>
          <a:prstGeom prst="rect">
            <a:avLst/>
          </a:prstGeom>
          <a:noFill/>
        </p:spPr>
        <p:txBody>
          <a:bodyPr wrap="square" rtlCol="0">
            <a:spAutoFit/>
          </a:bodyPr>
          <a:lstStyle/>
          <a:p>
            <a:r>
              <a:rPr lang="en-US" sz="4000" dirty="0">
                <a:latin typeface="Quicksand Book" panose="02070303000000060000" pitchFamily="18" charset="0"/>
              </a:rPr>
              <a:t>“Success isn’t measured by personal achievement alone—it thrives in equipping others with the knowledge, confidence, and skills to take control of their future.”</a:t>
            </a:r>
          </a:p>
        </p:txBody>
      </p:sp>
      <p:pic>
        <p:nvPicPr>
          <p:cNvPr id="8" name="Picture 7" descr="A person with his arms crossed&#10;&#10;AI-generated content may be incorrect.">
            <a:extLst>
              <a:ext uri="{FF2B5EF4-FFF2-40B4-BE49-F238E27FC236}">
                <a16:creationId xmlns:a16="http://schemas.microsoft.com/office/drawing/2014/main" id="{30608257-8D23-219A-A9F4-7046E13E3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5400" y="2637146"/>
            <a:ext cx="4343400" cy="65118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562839"/>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18C2C-5231-818D-1506-BBAED8FA28EE}"/>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Dr. Marie Teilhard</a:t>
            </a:r>
          </a:p>
        </p:txBody>
      </p:sp>
      <p:sp>
        <p:nvSpPr>
          <p:cNvPr id="5" name="TextBox 4">
            <a:extLst>
              <a:ext uri="{FF2B5EF4-FFF2-40B4-BE49-F238E27FC236}">
                <a16:creationId xmlns:a16="http://schemas.microsoft.com/office/drawing/2014/main" id="{92E08B2D-F364-EC33-611A-126808B69F38}"/>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Harrison Middleton University</a:t>
            </a:r>
          </a:p>
        </p:txBody>
      </p:sp>
      <p:sp>
        <p:nvSpPr>
          <p:cNvPr id="6" name="TextBox 5">
            <a:extLst>
              <a:ext uri="{FF2B5EF4-FFF2-40B4-BE49-F238E27FC236}">
                <a16:creationId xmlns:a16="http://schemas.microsoft.com/office/drawing/2014/main" id="{CF453B0B-5E76-2557-E137-BBDFBA9DC11F}"/>
              </a:ext>
            </a:extLst>
          </p:cNvPr>
          <p:cNvSpPr txBox="1"/>
          <p:nvPr/>
        </p:nvSpPr>
        <p:spPr>
          <a:xfrm>
            <a:off x="2569464" y="4372203"/>
            <a:ext cx="10308336" cy="3970318"/>
          </a:xfrm>
          <a:prstGeom prst="rect">
            <a:avLst/>
          </a:prstGeom>
          <a:noFill/>
        </p:spPr>
        <p:txBody>
          <a:bodyPr wrap="square" rtlCol="0">
            <a:spAutoFit/>
          </a:bodyPr>
          <a:lstStyle/>
          <a:p>
            <a:r>
              <a:rPr lang="en-US" sz="3600" dirty="0">
                <a:latin typeface="Quicksand Book" panose="02070303000000060000" pitchFamily="18" charset="0"/>
              </a:rPr>
              <a:t>“Lifelong learning has always been my passion. I chose Harrison Middleton for the intimate academic environment and the ability to study at my own pace. HMU faculty and staff provided </a:t>
            </a:r>
            <a:r>
              <a:rPr lang="en-US" sz="2800" dirty="0">
                <a:latin typeface="Quicksand Book" panose="02070303000000060000" pitchFamily="18" charset="0"/>
              </a:rPr>
              <a:t>superior</a:t>
            </a:r>
            <a:r>
              <a:rPr lang="en-US" sz="3600" dirty="0">
                <a:latin typeface="Quicksand Book" panose="02070303000000060000" pitchFamily="18" charset="0"/>
              </a:rPr>
              <a:t> instruction; my education was filled with lively and provocative academic exchanges.”</a:t>
            </a:r>
          </a:p>
        </p:txBody>
      </p:sp>
      <p:pic>
        <p:nvPicPr>
          <p:cNvPr id="8" name="Picture 7" descr="A person leaning against a wall&#10;&#10;AI-generated content may be incorrect.">
            <a:extLst>
              <a:ext uri="{FF2B5EF4-FFF2-40B4-BE49-F238E27FC236}">
                <a16:creationId xmlns:a16="http://schemas.microsoft.com/office/drawing/2014/main" id="{3D41B925-D7F0-5874-AF1C-B0E83DEA2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2600" y="2823378"/>
            <a:ext cx="4067175" cy="6096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2334871"/>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374213-EA8C-8653-6DE3-F79534AEEBFB}"/>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Yuvraj Verma </a:t>
            </a:r>
          </a:p>
        </p:txBody>
      </p:sp>
      <p:sp>
        <p:nvSpPr>
          <p:cNvPr id="3" name="TextBox 2">
            <a:extLst>
              <a:ext uri="{FF2B5EF4-FFF2-40B4-BE49-F238E27FC236}">
                <a16:creationId xmlns:a16="http://schemas.microsoft.com/office/drawing/2014/main" id="{8CE21A1F-79DA-F778-5C39-28DAEAB408F1}"/>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Taft University System</a:t>
            </a:r>
          </a:p>
        </p:txBody>
      </p:sp>
      <p:sp>
        <p:nvSpPr>
          <p:cNvPr id="4" name="TextBox 3">
            <a:extLst>
              <a:ext uri="{FF2B5EF4-FFF2-40B4-BE49-F238E27FC236}">
                <a16:creationId xmlns:a16="http://schemas.microsoft.com/office/drawing/2014/main" id="{5C78C9F8-8229-B3A0-0D33-C109D4F7397F}"/>
              </a:ext>
            </a:extLst>
          </p:cNvPr>
          <p:cNvSpPr txBox="1"/>
          <p:nvPr/>
        </p:nvSpPr>
        <p:spPr>
          <a:xfrm>
            <a:off x="2569464" y="4372203"/>
            <a:ext cx="9464040" cy="4031873"/>
          </a:xfrm>
          <a:prstGeom prst="rect">
            <a:avLst/>
          </a:prstGeom>
          <a:noFill/>
        </p:spPr>
        <p:txBody>
          <a:bodyPr wrap="square" rtlCol="0">
            <a:spAutoFit/>
          </a:bodyPr>
          <a:lstStyle/>
          <a:p>
            <a:r>
              <a:rPr lang="en-US" sz="3200" dirty="0">
                <a:latin typeface="Quicksand Book" panose="02070303000000060000" pitchFamily="18" charset="0"/>
              </a:rPr>
              <a:t>“Without a doubt, my calling is to continue to serve and benefit the lives of children! My personal experiences coupled with my strong academic experiences, including at William Howard Taft University, have helped me become strongly-equipped to do this very rewarding, humbling, and much-needed service work.”</a:t>
            </a:r>
          </a:p>
        </p:txBody>
      </p:sp>
      <p:pic>
        <p:nvPicPr>
          <p:cNvPr id="6" name="Picture 5" descr="A person in a suit and tie&#10;&#10;AI-generated content may be incorrect.">
            <a:extLst>
              <a:ext uri="{FF2B5EF4-FFF2-40B4-BE49-F238E27FC236}">
                <a16:creationId xmlns:a16="http://schemas.microsoft.com/office/drawing/2014/main" id="{D36674FB-9B6E-D979-A8C1-FF71562C4C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8800" y="3121671"/>
            <a:ext cx="4232252" cy="50742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2843585"/>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1A13A-52CA-C6C9-B3E4-51E6FBA67DC4}"/>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Dr. Terri Rosado</a:t>
            </a:r>
          </a:p>
        </p:txBody>
      </p:sp>
      <p:sp>
        <p:nvSpPr>
          <p:cNvPr id="3" name="TextBox 2">
            <a:extLst>
              <a:ext uri="{FF2B5EF4-FFF2-40B4-BE49-F238E27FC236}">
                <a16:creationId xmlns:a16="http://schemas.microsoft.com/office/drawing/2014/main" id="{611C47B7-27A7-1741-54F0-A254ADD1B22C}"/>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Chi University</a:t>
            </a:r>
          </a:p>
        </p:txBody>
      </p:sp>
      <p:sp>
        <p:nvSpPr>
          <p:cNvPr id="4" name="TextBox 3">
            <a:extLst>
              <a:ext uri="{FF2B5EF4-FFF2-40B4-BE49-F238E27FC236}">
                <a16:creationId xmlns:a16="http://schemas.microsoft.com/office/drawing/2014/main" id="{E8EA6488-924C-AEA5-5C4D-E6DCC088AF7F}"/>
              </a:ext>
            </a:extLst>
          </p:cNvPr>
          <p:cNvSpPr txBox="1"/>
          <p:nvPr/>
        </p:nvSpPr>
        <p:spPr>
          <a:xfrm>
            <a:off x="2538984" y="4457700"/>
            <a:ext cx="10003536" cy="3785652"/>
          </a:xfrm>
          <a:prstGeom prst="rect">
            <a:avLst/>
          </a:prstGeom>
          <a:noFill/>
        </p:spPr>
        <p:txBody>
          <a:bodyPr wrap="square" rtlCol="0">
            <a:spAutoFit/>
          </a:bodyPr>
          <a:lstStyle/>
          <a:p>
            <a:r>
              <a:rPr lang="en-US" sz="2400" dirty="0">
                <a:latin typeface="Quicksand Book" panose="02070303000000060000" pitchFamily="18" charset="0"/>
              </a:rPr>
              <a:t>“Chi University has been my educational home for the past 20 years.  As I have grown through their teachings, I’ve had the honor to watch the University expand its educational opportunities to more and more veterinarians throughout the world.  Through all this time I have observed nothing short of educational excellence and unparalleled faculty support.  Through the MS-TCVM program, I have gained knowledge and skills that not only help my patients, but that I can share with colleagues the world ‘round.  I am humbled and honored to be a student and instructor at Chi University.”</a:t>
            </a:r>
          </a:p>
        </p:txBody>
      </p:sp>
      <p:pic>
        <p:nvPicPr>
          <p:cNvPr id="6" name="Picture 5" descr="A person holding a dog&#10;&#10;AI-generated content may be incorrect.">
            <a:extLst>
              <a:ext uri="{FF2B5EF4-FFF2-40B4-BE49-F238E27FC236}">
                <a16:creationId xmlns:a16="http://schemas.microsoft.com/office/drawing/2014/main" id="{5A1DF32D-C69F-8221-B9E6-95851DDCB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6400" y="2946380"/>
            <a:ext cx="4543464" cy="59422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4715816"/>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78B20A-00A3-9052-62E5-16B22A9175DF}"/>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Fatima Cody Stanford</a:t>
            </a:r>
          </a:p>
        </p:txBody>
      </p:sp>
      <p:sp>
        <p:nvSpPr>
          <p:cNvPr id="3" name="TextBox 2">
            <a:extLst>
              <a:ext uri="{FF2B5EF4-FFF2-40B4-BE49-F238E27FC236}">
                <a16:creationId xmlns:a16="http://schemas.microsoft.com/office/drawing/2014/main" id="{00078BEA-41C3-CE90-0C26-1BE428B72662}"/>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Quantic School of Business and Technology</a:t>
            </a:r>
          </a:p>
        </p:txBody>
      </p:sp>
      <p:sp>
        <p:nvSpPr>
          <p:cNvPr id="4" name="TextBox 3">
            <a:extLst>
              <a:ext uri="{FF2B5EF4-FFF2-40B4-BE49-F238E27FC236}">
                <a16:creationId xmlns:a16="http://schemas.microsoft.com/office/drawing/2014/main" id="{ED17BFE3-053A-1AF6-74BA-EE9CF9291304}"/>
              </a:ext>
            </a:extLst>
          </p:cNvPr>
          <p:cNvSpPr txBox="1"/>
          <p:nvPr/>
        </p:nvSpPr>
        <p:spPr>
          <a:xfrm>
            <a:off x="2569464" y="4395629"/>
            <a:ext cx="8723376" cy="3785652"/>
          </a:xfrm>
          <a:prstGeom prst="rect">
            <a:avLst/>
          </a:prstGeom>
          <a:noFill/>
        </p:spPr>
        <p:txBody>
          <a:bodyPr wrap="square" rtlCol="0">
            <a:spAutoFit/>
          </a:bodyPr>
          <a:lstStyle/>
          <a:p>
            <a:r>
              <a:rPr lang="en-US" sz="2400" dirty="0">
                <a:latin typeface="Quicksand Book" panose="02070303000000060000" pitchFamily="18" charset="0"/>
              </a:rPr>
              <a:t>“Throughout my career, I have been driven by a passion to educate and advocate for patients, empowering them with knowledge and compassion. I strive to dismantle the barriers of stigma and shame that have long overshadowed this condition, replacing them with empathy and scientific understanding. By fostering a more informed and accepting perspective, I hope to inspire a broader societal change that acknowledges the complexities of obesity and supports individuals in their journey toward health and well-being.”</a:t>
            </a:r>
          </a:p>
        </p:txBody>
      </p:sp>
      <p:pic>
        <p:nvPicPr>
          <p:cNvPr id="8" name="Picture 7" descr="A person in a red shirt&#10;&#10;AI-generated content may be incorrect.">
            <a:extLst>
              <a:ext uri="{FF2B5EF4-FFF2-40B4-BE49-F238E27FC236}">
                <a16:creationId xmlns:a16="http://schemas.microsoft.com/office/drawing/2014/main" id="{C5591521-B7F7-8B77-FE01-905A5BE0B83F}"/>
              </a:ext>
            </a:extLst>
          </p:cNvPr>
          <p:cNvPicPr>
            <a:picLocks noChangeAspect="1"/>
          </p:cNvPicPr>
          <p:nvPr/>
        </p:nvPicPr>
        <p:blipFill>
          <a:blip r:embed="rId2">
            <a:extLst>
              <a:ext uri="{28A0092B-C50C-407E-A947-70E740481C1C}">
                <a14:useLocalDpi xmlns:a14="http://schemas.microsoft.com/office/drawing/2010/main" val="0"/>
              </a:ext>
            </a:extLst>
          </a:blip>
          <a:srcRect l="16667" r="18333"/>
          <a:stretch/>
        </p:blipFill>
        <p:spPr>
          <a:xfrm>
            <a:off x="11658600" y="2476500"/>
            <a:ext cx="5943600" cy="59245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2372346"/>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B6018-C138-761C-793D-9714FEF1779B}"/>
              </a:ext>
            </a:extLst>
          </p:cNvPr>
          <p:cNvSpPr txBox="1"/>
          <p:nvPr/>
        </p:nvSpPr>
        <p:spPr>
          <a:xfrm>
            <a:off x="2569464" y="2660006"/>
            <a:ext cx="9448800" cy="923330"/>
          </a:xfrm>
          <a:prstGeom prst="rect">
            <a:avLst/>
          </a:prstGeom>
          <a:noFill/>
        </p:spPr>
        <p:txBody>
          <a:bodyPr wrap="square" rtlCol="0">
            <a:spAutoFit/>
          </a:bodyPr>
          <a:lstStyle/>
          <a:p>
            <a:r>
              <a:rPr lang="en-US" sz="5400" dirty="0">
                <a:latin typeface="Yeseva One" panose="02000503090000020004" pitchFamily="2" charset="0"/>
              </a:rPr>
              <a:t>Paolla Jordan</a:t>
            </a:r>
          </a:p>
        </p:txBody>
      </p:sp>
      <p:sp>
        <p:nvSpPr>
          <p:cNvPr id="3" name="TextBox 2">
            <a:extLst>
              <a:ext uri="{FF2B5EF4-FFF2-40B4-BE49-F238E27FC236}">
                <a16:creationId xmlns:a16="http://schemas.microsoft.com/office/drawing/2014/main" id="{A4A130DB-3807-8E5C-37F7-1D4299FB2983}"/>
              </a:ext>
            </a:extLst>
          </p:cNvPr>
          <p:cNvSpPr txBox="1"/>
          <p:nvPr/>
        </p:nvSpPr>
        <p:spPr>
          <a:xfrm>
            <a:off x="2584704" y="3652640"/>
            <a:ext cx="9448800" cy="523220"/>
          </a:xfrm>
          <a:prstGeom prst="rect">
            <a:avLst/>
          </a:prstGeom>
          <a:noFill/>
        </p:spPr>
        <p:txBody>
          <a:bodyPr wrap="square" rtlCol="0">
            <a:spAutoFit/>
          </a:bodyPr>
          <a:lstStyle/>
          <a:p>
            <a:r>
              <a:rPr lang="en-US" sz="2800" dirty="0">
                <a:latin typeface="Quicksand Bold" pitchFamily="50" charset="0"/>
              </a:rPr>
              <a:t>Lakewood University</a:t>
            </a:r>
          </a:p>
        </p:txBody>
      </p:sp>
      <p:sp>
        <p:nvSpPr>
          <p:cNvPr id="4" name="TextBox 3">
            <a:extLst>
              <a:ext uri="{FF2B5EF4-FFF2-40B4-BE49-F238E27FC236}">
                <a16:creationId xmlns:a16="http://schemas.microsoft.com/office/drawing/2014/main" id="{2A6FC548-83CB-1E17-C25D-F7491F9F0272}"/>
              </a:ext>
            </a:extLst>
          </p:cNvPr>
          <p:cNvSpPr txBox="1"/>
          <p:nvPr/>
        </p:nvSpPr>
        <p:spPr>
          <a:xfrm>
            <a:off x="2584704" y="4381500"/>
            <a:ext cx="9479280" cy="3970318"/>
          </a:xfrm>
          <a:prstGeom prst="rect">
            <a:avLst/>
          </a:prstGeom>
          <a:noFill/>
        </p:spPr>
        <p:txBody>
          <a:bodyPr wrap="square" rtlCol="0">
            <a:spAutoFit/>
          </a:bodyPr>
          <a:lstStyle/>
          <a:p>
            <a:r>
              <a:rPr lang="en-US" sz="2800" dirty="0">
                <a:latin typeface="Quicksand Book" panose="02070303000000060000" pitchFamily="18" charset="0"/>
              </a:rPr>
              <a:t>“Lakewood University empowered me with the education and confidence to take my passion for mediation to the next level.  Every dispute is an opportunity for resolution, and every person deserves to be heard. In every difficult circumstance, there is a silver lining.  This is something I share with all those I serve to empower them so that they don't remain stuck. It is an honor to serve others.  We walk together, not alone.”</a:t>
            </a:r>
          </a:p>
        </p:txBody>
      </p:sp>
      <p:pic>
        <p:nvPicPr>
          <p:cNvPr id="6" name="Picture 5" descr="A person wearing a colorful shirt and necklace&#10;&#10;AI-generated content may be incorrect.">
            <a:extLst>
              <a:ext uri="{FF2B5EF4-FFF2-40B4-BE49-F238E27FC236}">
                <a16:creationId xmlns:a16="http://schemas.microsoft.com/office/drawing/2014/main" id="{7EF00BCB-7956-E12D-E395-8A7AF23A0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8200" y="2660006"/>
            <a:ext cx="4868871" cy="5905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648129"/>
      </p:ext>
    </p:extLst>
  </p:cSld>
  <p:clrMapOvr>
    <a:masterClrMapping/>
  </p:clrMapOvr>
  <mc:AlternateContent xmlns:mc="http://schemas.openxmlformats.org/markup-compatibility/2006" xmlns:p14="http://schemas.microsoft.com/office/powerpoint/2010/main">
    <mc:Choice Requires="p14">
      <p:transition p14:dur="250" advClick="0" advTm="10000">
        <p:random/>
      </p:transition>
    </mc:Choice>
    <mc:Fallback xmlns="">
      <p:transition advClick="0" advTm="10000">
        <p:random/>
      </p:transition>
    </mc:Fallback>
  </mc:AlternateContent>
</p:sld>
</file>

<file path=ppt/theme/theme1.xml><?xml version="1.0" encoding="utf-8"?>
<a:theme xmlns:a="http://schemas.openxmlformats.org/drawingml/2006/main" name="Announcements">
  <a:themeElements>
    <a:clrScheme name="Custom 2">
      <a:dk1>
        <a:srgbClr val="000000"/>
      </a:dk1>
      <a:lt1>
        <a:sysClr val="window" lastClr="FFFFFF"/>
      </a:lt1>
      <a:dk2>
        <a:srgbClr val="3F6227"/>
      </a:dk2>
      <a:lt2>
        <a:srgbClr val="FFFFFF"/>
      </a:lt2>
      <a:accent1>
        <a:srgbClr val="BD5245"/>
      </a:accent1>
      <a:accent2>
        <a:srgbClr val="D9B773"/>
      </a:accent2>
      <a:accent3>
        <a:srgbClr val="FFFFFF"/>
      </a:accent3>
      <a:accent4>
        <a:srgbClr val="BD5245"/>
      </a:accent4>
      <a:accent5>
        <a:srgbClr val="D9B773"/>
      </a:accent5>
      <a:accent6>
        <a:srgbClr val="FFFFFF"/>
      </a:accent6>
      <a:hlink>
        <a:srgbClr val="3F6227"/>
      </a:hlink>
      <a:folHlink>
        <a:srgbClr val="3F622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utstanding Gradu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Famous Alumn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379</TotalTime>
  <Words>1335</Words>
  <Application>Microsoft Office PowerPoint</Application>
  <PresentationFormat>Custom</PresentationFormat>
  <Paragraphs>71</Paragraphs>
  <Slides>23</Slides>
  <Notes>0</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Announcements</vt:lpstr>
      <vt:lpstr>Outstanding Graduate</vt:lpstr>
      <vt:lpstr>Famous Alumni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DEAC 2025 Annual Conf Presentation Template.pptx</dc:title>
  <dc:creator>Leah Matthews</dc:creator>
  <cp:lastModifiedBy>Leah K. Matthews</cp:lastModifiedBy>
  <cp:revision>25</cp:revision>
  <dcterms:created xsi:type="dcterms:W3CDTF">2006-08-16T00:00:00Z</dcterms:created>
  <dcterms:modified xsi:type="dcterms:W3CDTF">2025-05-30T14:54:07Z</dcterms:modified>
  <dc:identifier>DAGhvJ0MT8k</dc:identifier>
</cp:coreProperties>
</file>